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0" r:id="rId1"/>
    <p:sldMasterId id="2147483945" r:id="rId2"/>
  </p:sldMasterIdLst>
  <p:notesMasterIdLst>
    <p:notesMasterId r:id="rId51"/>
  </p:notesMasterIdLst>
  <p:handoutMasterIdLst>
    <p:handoutMasterId r:id="rId52"/>
  </p:handoutMasterIdLst>
  <p:sldIdLst>
    <p:sldId id="812" r:id="rId3"/>
    <p:sldId id="813" r:id="rId4"/>
    <p:sldId id="871" r:id="rId5"/>
    <p:sldId id="872" r:id="rId6"/>
    <p:sldId id="903" r:id="rId7"/>
    <p:sldId id="873" r:id="rId8"/>
    <p:sldId id="874" r:id="rId9"/>
    <p:sldId id="901" r:id="rId10"/>
    <p:sldId id="902" r:id="rId11"/>
    <p:sldId id="875" r:id="rId12"/>
    <p:sldId id="877" r:id="rId13"/>
    <p:sldId id="500" r:id="rId14"/>
    <p:sldId id="786" r:id="rId15"/>
    <p:sldId id="791" r:id="rId16"/>
    <p:sldId id="867" r:id="rId17"/>
    <p:sldId id="911" r:id="rId18"/>
    <p:sldId id="878" r:id="rId19"/>
    <p:sldId id="907" r:id="rId20"/>
    <p:sldId id="912" r:id="rId21"/>
    <p:sldId id="913" r:id="rId22"/>
    <p:sldId id="908" r:id="rId23"/>
    <p:sldId id="909" r:id="rId24"/>
    <p:sldId id="880" r:id="rId25"/>
    <p:sldId id="910" r:id="rId26"/>
    <p:sldId id="870" r:id="rId27"/>
    <p:sldId id="897" r:id="rId28"/>
    <p:sldId id="896" r:id="rId29"/>
    <p:sldId id="898" r:id="rId30"/>
    <p:sldId id="905" r:id="rId31"/>
    <p:sldId id="914" r:id="rId32"/>
    <p:sldId id="919" r:id="rId33"/>
    <p:sldId id="920" r:id="rId34"/>
    <p:sldId id="921" r:id="rId35"/>
    <p:sldId id="886" r:id="rId36"/>
    <p:sldId id="922" r:id="rId37"/>
    <p:sldId id="906" r:id="rId38"/>
    <p:sldId id="899" r:id="rId39"/>
    <p:sldId id="917" r:id="rId40"/>
    <p:sldId id="915" r:id="rId41"/>
    <p:sldId id="923" r:id="rId42"/>
    <p:sldId id="916" r:id="rId43"/>
    <p:sldId id="918" r:id="rId44"/>
    <p:sldId id="924" r:id="rId45"/>
    <p:sldId id="925" r:id="rId46"/>
    <p:sldId id="882" r:id="rId47"/>
    <p:sldId id="883" r:id="rId48"/>
    <p:sldId id="884" r:id="rId49"/>
    <p:sldId id="885" r:id="rId50"/>
  </p:sldIdLst>
  <p:sldSz cx="9144000" cy="6858000" type="screen4x3"/>
  <p:notesSz cx="7010400" cy="9296400"/>
  <p:defaultTextStyle>
    <a:defPPr>
      <a:defRPr lang="en-US"/>
    </a:defPPr>
    <a:lvl1pPr algn="ctr" rtl="0" eaLnBrk="0" fontAlgn="base" hangingPunct="0">
      <a:lnSpc>
        <a:spcPct val="90000"/>
      </a:lnSpc>
      <a:spcBef>
        <a:spcPct val="0"/>
      </a:spcBef>
      <a:spcAft>
        <a:spcPct val="0"/>
      </a:spcAft>
      <a:defRPr sz="2400" kern="1200">
        <a:solidFill>
          <a:schemeClr val="tx1"/>
        </a:solidFill>
        <a:latin typeface="Arial" charset="0"/>
        <a:ea typeface="ＭＳ Ｐゴシック" charset="0"/>
        <a:cs typeface="ＭＳ Ｐゴシック" charset="0"/>
      </a:defRPr>
    </a:lvl1pPr>
    <a:lvl2pPr marL="457200" algn="ctr" rtl="0" eaLnBrk="0" fontAlgn="base" hangingPunct="0">
      <a:lnSpc>
        <a:spcPct val="90000"/>
      </a:lnSpc>
      <a:spcBef>
        <a:spcPct val="0"/>
      </a:spcBef>
      <a:spcAft>
        <a:spcPct val="0"/>
      </a:spcAft>
      <a:defRPr sz="2400" kern="1200">
        <a:solidFill>
          <a:schemeClr val="tx1"/>
        </a:solidFill>
        <a:latin typeface="Arial" charset="0"/>
        <a:ea typeface="ＭＳ Ｐゴシック" charset="0"/>
        <a:cs typeface="ＭＳ Ｐゴシック" charset="0"/>
      </a:defRPr>
    </a:lvl2pPr>
    <a:lvl3pPr marL="914400" algn="ctr" rtl="0" eaLnBrk="0" fontAlgn="base" hangingPunct="0">
      <a:lnSpc>
        <a:spcPct val="90000"/>
      </a:lnSpc>
      <a:spcBef>
        <a:spcPct val="0"/>
      </a:spcBef>
      <a:spcAft>
        <a:spcPct val="0"/>
      </a:spcAft>
      <a:defRPr sz="2400" kern="1200">
        <a:solidFill>
          <a:schemeClr val="tx1"/>
        </a:solidFill>
        <a:latin typeface="Arial" charset="0"/>
        <a:ea typeface="ＭＳ Ｐゴシック" charset="0"/>
        <a:cs typeface="ＭＳ Ｐゴシック" charset="0"/>
      </a:defRPr>
    </a:lvl3pPr>
    <a:lvl4pPr marL="1371600" algn="ctr" rtl="0" eaLnBrk="0" fontAlgn="base" hangingPunct="0">
      <a:lnSpc>
        <a:spcPct val="90000"/>
      </a:lnSpc>
      <a:spcBef>
        <a:spcPct val="0"/>
      </a:spcBef>
      <a:spcAft>
        <a:spcPct val="0"/>
      </a:spcAft>
      <a:defRPr sz="2400" kern="1200">
        <a:solidFill>
          <a:schemeClr val="tx1"/>
        </a:solidFill>
        <a:latin typeface="Arial" charset="0"/>
        <a:ea typeface="ＭＳ Ｐゴシック" charset="0"/>
        <a:cs typeface="ＭＳ Ｐゴシック" charset="0"/>
      </a:defRPr>
    </a:lvl4pPr>
    <a:lvl5pPr marL="1828800" algn="ctr" rtl="0" eaLnBrk="0" fontAlgn="base" hangingPunct="0">
      <a:lnSpc>
        <a:spcPct val="90000"/>
      </a:lnSpc>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ane Gibbons" initials="JG" lastIdx="12" clrIdx="0"/>
  <p:cmAuthor id="1" name="Rodrigo Floriano" initials="RF" lastIdx="2" clrIdx="1"/>
  <p:cmAuthor id="2" name="Jane Gibbons -X (jagibbon - DEL ORO CONSULTING INC at Cisco)" initials="JG-(-DOCIaC" lastIdx="7" clrIdx="2">
    <p:extLst>
      <p:ext uri="{19B8F6BF-5375-455C-9EA6-DF929625EA0E}">
        <p15:presenceInfo xmlns:p15="http://schemas.microsoft.com/office/powerpoint/2012/main" userId="S-1-5-21-1708537768-1303643608-725345543-200204" providerId="AD"/>
      </p:ext>
    </p:extLst>
  </p:cmAuthor>
  <p:cmAuthor id="3" name="John" initials="J" lastIdx="4" clrIdx="3">
    <p:extLst>
      <p:ext uri="{19B8F6BF-5375-455C-9EA6-DF929625EA0E}">
        <p15:presenceInfo xmlns:p15="http://schemas.microsoft.com/office/powerpoint/2012/main" userId="Joh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C0C4"/>
    <a:srgbClr val="678DC5"/>
    <a:srgbClr val="3E67A4"/>
    <a:srgbClr val="3E8DC5"/>
    <a:srgbClr val="5F5F65"/>
    <a:srgbClr val="7E7E86"/>
    <a:srgbClr val="FFFFFF"/>
    <a:srgbClr val="8E8E9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449" autoAdjust="0"/>
    <p:restoredTop sz="74392" autoAdjust="0"/>
  </p:normalViewPr>
  <p:slideViewPr>
    <p:cSldViewPr snapToGrid="0">
      <p:cViewPr varScale="1">
        <p:scale>
          <a:sx n="43" d="100"/>
          <a:sy n="43" d="100"/>
        </p:scale>
        <p:origin x="1137" y="42"/>
      </p:cViewPr>
      <p:guideLst>
        <p:guide orient="horz" pos="2160"/>
        <p:guide pos="2880"/>
      </p:guideLst>
    </p:cSldViewPr>
  </p:slideViewPr>
  <p:outlineViewPr>
    <p:cViewPr>
      <p:scale>
        <a:sx n="33" d="100"/>
        <a:sy n="33" d="100"/>
      </p:scale>
      <p:origin x="0" y="5022"/>
    </p:cViewPr>
    <p:sldLst>
      <p:sld r:id="rId1" collapse="1"/>
      <p:sld r:id="rId2" collapse="1"/>
      <p:sld r:id="rId3" collapse="1"/>
      <p:sld r:id="rId4" collapse="1"/>
      <p:sld r:id="rId5" collapse="1"/>
      <p:sld r:id="rId6" collapse="1"/>
      <p:sld r:id="rId7" collapse="1"/>
      <p:sld r:id="rId8" collapse="1"/>
      <p:sld r:id="rId9" collapse="1"/>
      <p:sld r:id="rId10" collapse="1"/>
      <p:sld r:id="rId11" collapse="1"/>
      <p:sld r:id="rId12" collapse="1"/>
      <p:sld r:id="rId13" collapse="1"/>
      <p:sld r:id="rId14" collapse="1"/>
      <p:sld r:id="rId15" collapse="1"/>
      <p:sld r:id="rId16" collapse="1"/>
      <p:sld r:id="rId17" collapse="1"/>
      <p:sld r:id="rId18" collapse="1"/>
      <p:sld r:id="rId19" collapse="1"/>
      <p:sld r:id="rId20" collapse="1"/>
      <p:sld r:id="rId21" collapse="1"/>
      <p:sld r:id="rId22" collapse="1"/>
      <p:sld r:id="rId23" collapse="1"/>
      <p:sld r:id="rId24" collapse="1"/>
      <p:sld r:id="rId25" collapse="1"/>
      <p:sld r:id="rId26" collapse="1"/>
      <p:sld r:id="rId27" collapse="1"/>
    </p:sldLst>
  </p:outlin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43" d="100"/>
          <a:sy n="43" d="100"/>
        </p:scale>
        <p:origin x="1686" y="5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notesMaster" Target="notesMasters/notesMaster1.xml"/><Relationship Id="rId3" Type="http://schemas.openxmlformats.org/officeDocument/2006/relationships/slide" Target="slides/slide1.xml"/></Relationships>
</file>

<file path=ppt/_rels/viewProps.xml.rels><?xml version="1.0" encoding="UTF-8" standalone="yes"?>
<Relationships xmlns="http://schemas.openxmlformats.org/package/2006/relationships"><Relationship Id="rId8" Type="http://schemas.openxmlformats.org/officeDocument/2006/relationships/slide" Target="slides/slide24.xml"/><Relationship Id="rId13" Type="http://schemas.openxmlformats.org/officeDocument/2006/relationships/slide" Target="slides/slide30.xml"/><Relationship Id="rId18" Type="http://schemas.openxmlformats.org/officeDocument/2006/relationships/slide" Target="slides/slide35.xml"/><Relationship Id="rId26" Type="http://schemas.openxmlformats.org/officeDocument/2006/relationships/slide" Target="slides/slide44.xml"/><Relationship Id="rId3" Type="http://schemas.openxmlformats.org/officeDocument/2006/relationships/slide" Target="slides/slide18.xml"/><Relationship Id="rId21" Type="http://schemas.openxmlformats.org/officeDocument/2006/relationships/slide" Target="slides/slide39.xml"/><Relationship Id="rId7" Type="http://schemas.openxmlformats.org/officeDocument/2006/relationships/slide" Target="slides/slide22.xml"/><Relationship Id="rId12" Type="http://schemas.openxmlformats.org/officeDocument/2006/relationships/slide" Target="slides/slide28.xml"/><Relationship Id="rId17" Type="http://schemas.openxmlformats.org/officeDocument/2006/relationships/slide" Target="slides/slide34.xml"/><Relationship Id="rId25" Type="http://schemas.openxmlformats.org/officeDocument/2006/relationships/slide" Target="slides/slide43.xml"/><Relationship Id="rId2" Type="http://schemas.openxmlformats.org/officeDocument/2006/relationships/slide" Target="slides/slide16.xml"/><Relationship Id="rId16" Type="http://schemas.openxmlformats.org/officeDocument/2006/relationships/slide" Target="slides/slide33.xml"/><Relationship Id="rId20" Type="http://schemas.openxmlformats.org/officeDocument/2006/relationships/slide" Target="slides/slide38.xml"/><Relationship Id="rId1" Type="http://schemas.openxmlformats.org/officeDocument/2006/relationships/slide" Target="slides/slide15.xml"/><Relationship Id="rId6" Type="http://schemas.openxmlformats.org/officeDocument/2006/relationships/slide" Target="slides/slide21.xml"/><Relationship Id="rId11" Type="http://schemas.openxmlformats.org/officeDocument/2006/relationships/slide" Target="slides/slide27.xml"/><Relationship Id="rId24" Type="http://schemas.openxmlformats.org/officeDocument/2006/relationships/slide" Target="slides/slide42.xml"/><Relationship Id="rId5" Type="http://schemas.openxmlformats.org/officeDocument/2006/relationships/slide" Target="slides/slide20.xml"/><Relationship Id="rId15" Type="http://schemas.openxmlformats.org/officeDocument/2006/relationships/slide" Target="slides/slide32.xml"/><Relationship Id="rId23" Type="http://schemas.openxmlformats.org/officeDocument/2006/relationships/slide" Target="slides/slide41.xml"/><Relationship Id="rId10" Type="http://schemas.openxmlformats.org/officeDocument/2006/relationships/slide" Target="slides/slide26.xml"/><Relationship Id="rId19" Type="http://schemas.openxmlformats.org/officeDocument/2006/relationships/slide" Target="slides/slide37.xml"/><Relationship Id="rId4" Type="http://schemas.openxmlformats.org/officeDocument/2006/relationships/slide" Target="slides/slide19.xml"/><Relationship Id="rId9" Type="http://schemas.openxmlformats.org/officeDocument/2006/relationships/slide" Target="slides/slide25.xml"/><Relationship Id="rId14" Type="http://schemas.openxmlformats.org/officeDocument/2006/relationships/slide" Target="slides/slide31.xml"/><Relationship Id="rId22" Type="http://schemas.openxmlformats.org/officeDocument/2006/relationships/slide" Target="slides/slide40.xml"/><Relationship Id="rId27" Type="http://schemas.openxmlformats.org/officeDocument/2006/relationships/slide" Target="slides/slide4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11"/>
          <p:cNvSpPr>
            <a:spLocks noChangeArrowheads="1"/>
          </p:cNvSpPr>
          <p:nvPr/>
        </p:nvSpPr>
        <p:spPr bwMode="auto">
          <a:xfrm>
            <a:off x="6249988" y="8609013"/>
            <a:ext cx="449262" cy="212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dirty="0"/>
          </a:p>
        </p:txBody>
      </p:sp>
      <p:sp>
        <p:nvSpPr>
          <p:cNvPr id="5123" name="Rectangle 12"/>
          <p:cNvSpPr>
            <a:spLocks noChangeArrowheads="1"/>
          </p:cNvSpPr>
          <p:nvPr/>
        </p:nvSpPr>
        <p:spPr bwMode="auto">
          <a:xfrm>
            <a:off x="57150" y="8785225"/>
            <a:ext cx="2619375" cy="347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5667" tIns="50185" rIns="95667" bIns="50185">
            <a:spAutoFit/>
          </a:bodyPr>
          <a:lstStyle/>
          <a:p>
            <a:pPr algn="l" defTabSz="611188">
              <a:lnSpc>
                <a:spcPct val="100000"/>
              </a:lnSpc>
              <a:tabLst>
                <a:tab pos="2387600" algn="l"/>
                <a:tab pos="4830763" algn="l"/>
              </a:tabLst>
            </a:pPr>
            <a:r>
              <a:rPr lang="en-US" sz="800" dirty="0"/>
              <a:t>© 2006, Cisco Systems, Inc. All rights reserved.</a:t>
            </a:r>
          </a:p>
          <a:p>
            <a:pPr algn="l" defTabSz="611188">
              <a:lnSpc>
                <a:spcPct val="100000"/>
              </a:lnSpc>
              <a:tabLst>
                <a:tab pos="2387600" algn="l"/>
                <a:tab pos="4830763" algn="l"/>
              </a:tabLst>
            </a:pPr>
            <a:r>
              <a:rPr lang="en-US" sz="800" dirty="0"/>
              <a:t>Presentation_ID.scr</a:t>
            </a:r>
          </a:p>
        </p:txBody>
      </p:sp>
      <p:sp>
        <p:nvSpPr>
          <p:cNvPr id="5124" name="Line 13"/>
          <p:cNvSpPr>
            <a:spLocks noChangeShapeType="1"/>
          </p:cNvSpPr>
          <p:nvPr/>
        </p:nvSpPr>
        <p:spPr bwMode="auto">
          <a:xfrm>
            <a:off x="152400" y="8799513"/>
            <a:ext cx="6653213"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dirty="0"/>
          </a:p>
        </p:txBody>
      </p:sp>
      <p:sp>
        <p:nvSpPr>
          <p:cNvPr id="5125" name="Rectangle 14"/>
          <p:cNvSpPr>
            <a:spLocks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p>
            <a:pPr algn="r" defTabSz="903288">
              <a:lnSpc>
                <a:spcPct val="100000"/>
              </a:lnSpc>
            </a:pPr>
            <a:fld id="{22244E67-557B-7741-B9F5-F61AA18495DF}" type="slidenum">
              <a:rPr lang="en-US" sz="800"/>
              <a:pPr algn="r" defTabSz="903288">
                <a:lnSpc>
                  <a:spcPct val="100000"/>
                </a:lnSpc>
              </a:pPr>
              <a:t>‹#›</a:t>
            </a:fld>
            <a:endParaRPr lang="en-US" sz="800" dirty="0"/>
          </a:p>
        </p:txBody>
      </p:sp>
    </p:spTree>
    <p:extLst>
      <p:ext uri="{BB962C8B-B14F-4D97-AF65-F5344CB8AC3E}">
        <p14:creationId xmlns:p14="http://schemas.microsoft.com/office/powerpoint/2010/main" val="218101517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8"/>
          <p:cNvSpPr>
            <a:spLocks noChangeArrowheads="1"/>
          </p:cNvSpPr>
          <p:nvPr/>
        </p:nvSpPr>
        <p:spPr bwMode="auto">
          <a:xfrm>
            <a:off x="6249988" y="8609013"/>
            <a:ext cx="449262" cy="212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dirty="0"/>
          </a:p>
        </p:txBody>
      </p:sp>
      <p:sp>
        <p:nvSpPr>
          <p:cNvPr id="6147" name="Rectangle 9"/>
          <p:cNvSpPr>
            <a:spLocks noChangeArrowheads="1"/>
          </p:cNvSpPr>
          <p:nvPr/>
        </p:nvSpPr>
        <p:spPr bwMode="auto">
          <a:xfrm>
            <a:off x="57150" y="8785225"/>
            <a:ext cx="2619375" cy="347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5667" tIns="50185" rIns="95667" bIns="50185">
            <a:spAutoFit/>
          </a:bodyPr>
          <a:lstStyle/>
          <a:p>
            <a:pPr algn="l" defTabSz="611188">
              <a:lnSpc>
                <a:spcPct val="100000"/>
              </a:lnSpc>
              <a:tabLst>
                <a:tab pos="2387600" algn="l"/>
                <a:tab pos="4830763" algn="l"/>
              </a:tabLst>
            </a:pPr>
            <a:r>
              <a:rPr lang="en-US" sz="800" dirty="0"/>
              <a:t>© 2006, Cisco Systems, Inc. All rights reserved.</a:t>
            </a:r>
          </a:p>
          <a:p>
            <a:pPr algn="l" defTabSz="611188">
              <a:lnSpc>
                <a:spcPct val="100000"/>
              </a:lnSpc>
              <a:tabLst>
                <a:tab pos="2387600" algn="l"/>
                <a:tab pos="4830763" algn="l"/>
              </a:tabLst>
            </a:pPr>
            <a:r>
              <a:rPr lang="en-US" sz="800" dirty="0"/>
              <a:t>Presentation_ID.scr</a:t>
            </a:r>
          </a:p>
        </p:txBody>
      </p:sp>
      <p:sp>
        <p:nvSpPr>
          <p:cNvPr id="6148" name="Line 10"/>
          <p:cNvSpPr>
            <a:spLocks noChangeShapeType="1"/>
          </p:cNvSpPr>
          <p:nvPr/>
        </p:nvSpPr>
        <p:spPr bwMode="auto">
          <a:xfrm>
            <a:off x="152400" y="8799513"/>
            <a:ext cx="6653213"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dirty="0"/>
          </a:p>
        </p:txBody>
      </p:sp>
      <p:sp>
        <p:nvSpPr>
          <p:cNvPr id="183307" name="Rectangle 11"/>
          <p:cNvSpPr>
            <a:spLocks noGrp="1" noChangeArrowheads="1"/>
          </p:cNvSpPr>
          <p:nvPr>
            <p:ph type="sldNum" sz="quarter" idx="5"/>
          </p:nvPr>
        </p:nvSpPr>
        <p:spPr bwMode="auto">
          <a:xfrm>
            <a:off x="5929313" y="8680450"/>
            <a:ext cx="812800" cy="287338"/>
          </a:xfrm>
          <a:prstGeom prst="rect">
            <a:avLst/>
          </a:prstGeom>
          <a:noFill/>
          <a:ln w="9525">
            <a:noFill/>
            <a:miter lim="800000"/>
            <a:headEnd/>
            <a:tailEnd/>
          </a:ln>
          <a:effectLst/>
        </p:spPr>
        <p:txBody>
          <a:bodyPr vert="horz" wrap="square" lIns="18819" tIns="0" rIns="18819" bIns="0" numCol="1" anchor="b" anchorCtr="0" compatLnSpc="1">
            <a:prstTxWarp prst="textNoShape">
              <a:avLst/>
            </a:prstTxWarp>
          </a:bodyPr>
          <a:lstStyle>
            <a:lvl1pPr algn="r" defTabSz="903288">
              <a:lnSpc>
                <a:spcPct val="100000"/>
              </a:lnSpc>
              <a:defRPr sz="800" smtClean="0">
                <a:cs typeface="+mn-cs"/>
              </a:defRPr>
            </a:lvl1pPr>
          </a:lstStyle>
          <a:p>
            <a:pPr>
              <a:defRPr/>
            </a:pPr>
            <a:fld id="{F4CE0E46-7F05-B940-8356-5580BE265E49}" type="slidenum">
              <a:rPr lang="en-US"/>
              <a:pPr>
                <a:defRPr/>
              </a:pPr>
              <a:t>‹#›</a:t>
            </a:fld>
            <a:endParaRPr lang="en-US" dirty="0"/>
          </a:p>
        </p:txBody>
      </p:sp>
      <p:sp>
        <p:nvSpPr>
          <p:cNvPr id="6150" name="Rectangle 12"/>
          <p:cNvSpPr>
            <a:spLocks noGrp="1" noRot="1" noChangeAspect="1" noChangeArrowheads="1" noTextEdit="1"/>
          </p:cNvSpPr>
          <p:nvPr>
            <p:ph type="sldImg" idx="2"/>
          </p:nvPr>
        </p:nvSpPr>
        <p:spPr bwMode="auto">
          <a:xfrm>
            <a:off x="873125" y="244475"/>
            <a:ext cx="5321300" cy="3990975"/>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83309" name="Rectangle 13"/>
          <p:cNvSpPr>
            <a:spLocks noGrp="1" noChangeArrowheads="1"/>
          </p:cNvSpPr>
          <p:nvPr>
            <p:ph type="body" sz="quarter" idx="3"/>
          </p:nvPr>
        </p:nvSpPr>
        <p:spPr bwMode="auto">
          <a:xfrm>
            <a:off x="768350" y="4378325"/>
            <a:ext cx="5468938" cy="4252913"/>
          </a:xfrm>
          <a:prstGeom prst="rect">
            <a:avLst/>
          </a:prstGeom>
          <a:noFill/>
          <a:ln w="9525">
            <a:noFill/>
            <a:miter lim="800000"/>
            <a:headEnd/>
            <a:tailEnd/>
          </a:ln>
          <a:effectLst/>
        </p:spPr>
        <p:txBody>
          <a:bodyPr vert="horz" wrap="square" lIns="95667" tIns="50185" rIns="95667" bIns="50185" numCol="1" anchor="t" anchorCtr="0" compatLnSpc="1">
            <a:prstTxWarp prst="textNoShape">
              <a:avLst/>
            </a:prstTxWarp>
          </a:bodyPr>
          <a:lstStyle/>
          <a:p>
            <a:pPr lvl="0"/>
            <a:r>
              <a:rPr lang="en-US" noProof="0"/>
              <a:t>Body Text</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626460584"/>
      </p:ext>
    </p:extLst>
  </p:cSld>
  <p:clrMap bg1="lt1" tx1="dk1" bg2="lt2" tx2="dk2" accent1="accent1" accent2="accent2" accent3="accent3" accent4="accent4" accent5="accent5" accent6="accent6" hlink="hlink" folHlink="folHlink"/>
  <p:notesStyle>
    <a:lvl1pPr marL="112713" indent="-112713" algn="l" defTabSz="1020763" rtl="0" eaLnBrk="0" fontAlgn="base" hangingPunct="0">
      <a:lnSpc>
        <a:spcPct val="90000"/>
      </a:lnSpc>
      <a:spcBef>
        <a:spcPct val="50000"/>
      </a:spcBef>
      <a:spcAft>
        <a:spcPct val="0"/>
      </a:spcAft>
      <a:buSzPct val="100000"/>
      <a:buChar char="•"/>
      <a:defRPr sz="1200" kern="1200">
        <a:solidFill>
          <a:schemeClr val="tx1"/>
        </a:solidFill>
        <a:latin typeface="Arial" charset="0"/>
        <a:ea typeface="ＭＳ Ｐゴシック" charset="0"/>
        <a:cs typeface="ＭＳ Ｐゴシック" charset="0"/>
      </a:defRPr>
    </a:lvl1pPr>
    <a:lvl2pPr marL="482600" indent="-120650" algn="l" defTabSz="1020763" rtl="0" eaLnBrk="0" fontAlgn="base" hangingPunct="0">
      <a:lnSpc>
        <a:spcPct val="90000"/>
      </a:lnSpc>
      <a:spcBef>
        <a:spcPct val="35000"/>
      </a:spcBef>
      <a:spcAft>
        <a:spcPct val="0"/>
      </a:spcAft>
      <a:buSzPct val="100000"/>
      <a:buChar char="•"/>
      <a:defRPr sz="1200" kern="1200">
        <a:solidFill>
          <a:schemeClr val="tx1"/>
        </a:solidFill>
        <a:latin typeface="Arial" charset="0"/>
        <a:ea typeface="ＭＳ Ｐゴシック" charset="0"/>
        <a:cs typeface="+mn-cs"/>
      </a:defRPr>
    </a:lvl2pPr>
    <a:lvl3pPr marL="966788" algn="l" defTabSz="1020763" rtl="0" eaLnBrk="0" fontAlgn="base" hangingPunct="0">
      <a:lnSpc>
        <a:spcPct val="90000"/>
      </a:lnSpc>
      <a:spcBef>
        <a:spcPct val="35000"/>
      </a:spcBef>
      <a:spcAft>
        <a:spcPct val="0"/>
      </a:spcAft>
      <a:buSzPct val="100000"/>
      <a:buChar char="•"/>
      <a:defRPr sz="1200" kern="1200">
        <a:solidFill>
          <a:schemeClr val="tx1"/>
        </a:solidFill>
        <a:latin typeface="Arial" charset="0"/>
        <a:ea typeface="ＭＳ Ｐゴシック" charset="0"/>
        <a:cs typeface="+mn-cs"/>
      </a:defRPr>
    </a:lvl3pPr>
    <a:lvl4pPr marL="1449388" algn="l" defTabSz="1020763" rtl="0" eaLnBrk="0" fontAlgn="base" hangingPunct="0">
      <a:lnSpc>
        <a:spcPct val="90000"/>
      </a:lnSpc>
      <a:spcBef>
        <a:spcPct val="35000"/>
      </a:spcBef>
      <a:spcAft>
        <a:spcPct val="0"/>
      </a:spcAft>
      <a:buSzPct val="100000"/>
      <a:buChar char="•"/>
      <a:defRPr sz="1200" kern="1200">
        <a:solidFill>
          <a:schemeClr val="tx1"/>
        </a:solidFill>
        <a:latin typeface="Arial" charset="0"/>
        <a:ea typeface="ＭＳ Ｐゴシック" charset="0"/>
        <a:cs typeface="+mn-cs"/>
      </a:defRPr>
    </a:lvl4pPr>
    <a:lvl5pPr marL="1931988" algn="l" defTabSz="1020763" rtl="0" eaLnBrk="0" fontAlgn="base" hangingPunct="0">
      <a:lnSpc>
        <a:spcPct val="90000"/>
      </a:lnSpc>
      <a:spcBef>
        <a:spcPct val="35000"/>
      </a:spcBef>
      <a:spcAft>
        <a:spcPct val="0"/>
      </a:spcAft>
      <a:buSzPct val="100000"/>
      <a:buChar char="•"/>
      <a:defRPr sz="1200" kern="1200">
        <a:solidFill>
          <a:schemeClr val="tx1"/>
        </a:solidFill>
        <a:latin typeface="Arial"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CD9030C1-C977-B14B-8EB7-BA2B30FCDB63}" type="slidenum">
              <a:rPr lang="en-US" sz="800"/>
              <a:pPr/>
              <a:t>1</a:t>
            </a:fld>
            <a:endParaRPr lang="en-US" sz="800" dirty="0"/>
          </a:p>
        </p:txBody>
      </p:sp>
      <p:sp>
        <p:nvSpPr>
          <p:cNvPr id="8194" name="Rectangle 2"/>
          <p:cNvSpPr>
            <a:spLocks noGrp="1" noRot="1" noChangeAspect="1" noChangeArrowheads="1" noTextEdit="1"/>
          </p:cNvSpPr>
          <p:nvPr>
            <p:ph type="sldImg"/>
          </p:nvPr>
        </p:nvSpPr>
        <p:spPr>
          <a:ln/>
        </p:spPr>
      </p:sp>
      <p:sp>
        <p:nvSpPr>
          <p:cNvPr id="8195" name="Rectangle 3"/>
          <p:cNvSpPr>
            <a:spLocks noGrp="1" noChangeArrowheads="1"/>
          </p:cNvSpPr>
          <p:nvPr>
            <p:ph type="body" idx="1"/>
          </p:nvPr>
        </p:nvSpPr>
        <p:spPr>
          <a:xfrm>
            <a:off x="404813" y="4378325"/>
            <a:ext cx="6121400" cy="42529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b="0" dirty="0"/>
              <a:t>Cisco Networking Academy Program</a:t>
            </a:r>
          </a:p>
          <a:p>
            <a:pPr>
              <a:buFontTx/>
              <a:buNone/>
            </a:pPr>
            <a:r>
              <a:rPr lang="en-US" b="0" dirty="0"/>
              <a:t>Cybersecurity Essentials</a:t>
            </a:r>
          </a:p>
          <a:p>
            <a:pPr>
              <a:buFontTx/>
              <a:buNone/>
            </a:pPr>
            <a:r>
              <a:rPr lang="en-US" sz="1300" b="0" dirty="0"/>
              <a:t>Chapter 1: </a:t>
            </a:r>
            <a:r>
              <a:rPr lang="en-US" sz="1400" dirty="0">
                <a:latin typeface="Arial" charset="0"/>
              </a:rPr>
              <a:t>A World of </a:t>
            </a:r>
            <a:r>
              <a:rPr lang="en-US" sz="1400" dirty="0" smtClean="0">
                <a:latin typeface="Arial" charset="0"/>
              </a:rPr>
              <a:t>Experts </a:t>
            </a:r>
            <a:r>
              <a:rPr lang="en-US" sz="1400" dirty="0">
                <a:latin typeface="Arial" charset="0"/>
              </a:rPr>
              <a:t>and Criminals</a:t>
            </a:r>
            <a:endParaRPr lang="en-GB" b="0" dirty="0"/>
          </a:p>
        </p:txBody>
      </p:sp>
    </p:spTree>
    <p:extLst>
      <p:ext uri="{BB962C8B-B14F-4D97-AF65-F5344CB8AC3E}">
        <p14:creationId xmlns:p14="http://schemas.microsoft.com/office/powerpoint/2010/main" val="33972705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7" tIns="0" rIns="18817" bIns="0" anchor="b"/>
          <a:lstStyle>
            <a:lvl1pPr defTabSz="901700" eaLnBrk="0" hangingPunct="0">
              <a:defRPr sz="2400" b="1">
                <a:solidFill>
                  <a:schemeClr val="tx1"/>
                </a:solidFill>
                <a:latin typeface="Arial" charset="0"/>
                <a:cs typeface="Arial" charset="0"/>
              </a:defRPr>
            </a:lvl1pPr>
            <a:lvl2pPr marL="742950" indent="-285750" defTabSz="901700" eaLnBrk="0" hangingPunct="0">
              <a:defRPr sz="2400" b="1">
                <a:solidFill>
                  <a:schemeClr val="tx1"/>
                </a:solidFill>
                <a:latin typeface="Arial" charset="0"/>
                <a:cs typeface="Arial" charset="0"/>
              </a:defRPr>
            </a:lvl2pPr>
            <a:lvl3pPr marL="1143000" indent="-228600" defTabSz="901700" eaLnBrk="0" hangingPunct="0">
              <a:defRPr sz="2400" b="1">
                <a:solidFill>
                  <a:schemeClr val="tx1"/>
                </a:solidFill>
                <a:latin typeface="Arial" charset="0"/>
                <a:cs typeface="Arial" charset="0"/>
              </a:defRPr>
            </a:lvl3pPr>
            <a:lvl4pPr marL="1600200" indent="-228600" defTabSz="901700" eaLnBrk="0" hangingPunct="0">
              <a:defRPr sz="2400" b="1">
                <a:solidFill>
                  <a:schemeClr val="tx1"/>
                </a:solidFill>
                <a:latin typeface="Arial" charset="0"/>
                <a:cs typeface="Arial" charset="0"/>
              </a:defRPr>
            </a:lvl4pPr>
            <a:lvl5pPr marL="2057400" indent="-228600" defTabSz="901700" eaLnBrk="0" hangingPunct="0">
              <a:defRPr sz="2400" b="1">
                <a:solidFill>
                  <a:schemeClr val="tx1"/>
                </a:solidFill>
                <a:latin typeface="Arial" charset="0"/>
                <a:cs typeface="Arial" charset="0"/>
              </a:defRPr>
            </a:lvl5pPr>
            <a:lvl6pPr marL="2514600" indent="-228600" defTabSz="901700" eaLnBrk="0" fontAlgn="base" hangingPunct="0">
              <a:spcBef>
                <a:spcPct val="0"/>
              </a:spcBef>
              <a:spcAft>
                <a:spcPct val="0"/>
              </a:spcAft>
              <a:defRPr sz="2400" b="1">
                <a:solidFill>
                  <a:schemeClr val="tx1"/>
                </a:solidFill>
                <a:latin typeface="Arial" charset="0"/>
                <a:cs typeface="Arial" charset="0"/>
              </a:defRPr>
            </a:lvl6pPr>
            <a:lvl7pPr marL="2971800" indent="-228600" defTabSz="901700" eaLnBrk="0" fontAlgn="base" hangingPunct="0">
              <a:spcBef>
                <a:spcPct val="0"/>
              </a:spcBef>
              <a:spcAft>
                <a:spcPct val="0"/>
              </a:spcAft>
              <a:defRPr sz="2400" b="1">
                <a:solidFill>
                  <a:schemeClr val="tx1"/>
                </a:solidFill>
                <a:latin typeface="Arial" charset="0"/>
                <a:cs typeface="Arial" charset="0"/>
              </a:defRPr>
            </a:lvl7pPr>
            <a:lvl8pPr marL="3429000" indent="-228600" defTabSz="901700" eaLnBrk="0" fontAlgn="base" hangingPunct="0">
              <a:spcBef>
                <a:spcPct val="0"/>
              </a:spcBef>
              <a:spcAft>
                <a:spcPct val="0"/>
              </a:spcAft>
              <a:defRPr sz="2400" b="1">
                <a:solidFill>
                  <a:schemeClr val="tx1"/>
                </a:solidFill>
                <a:latin typeface="Arial" charset="0"/>
                <a:cs typeface="Arial" charset="0"/>
              </a:defRPr>
            </a:lvl8pPr>
            <a:lvl9pPr marL="3886200" indent="-228600" defTabSz="901700" eaLnBrk="0" fontAlgn="base" hangingPunct="0">
              <a:spcBef>
                <a:spcPct val="0"/>
              </a:spcBef>
              <a:spcAft>
                <a:spcPct val="0"/>
              </a:spcAft>
              <a:defRPr sz="2400" b="1">
                <a:solidFill>
                  <a:schemeClr val="tx1"/>
                </a:solidFill>
                <a:latin typeface="Arial" charset="0"/>
                <a:cs typeface="Arial" charset="0"/>
              </a:defRPr>
            </a:lvl9pPr>
          </a:lstStyle>
          <a:p>
            <a:pPr algn="r"/>
            <a:fld id="{5F7D0146-1035-4865-8A5B-0B1E8578604B}" type="slidenum">
              <a:rPr lang="en-US" sz="800" b="0">
                <a:ea typeface="ＭＳ Ｐゴシック" pitchFamily="34" charset="-128"/>
              </a:rPr>
              <a:pPr algn="r"/>
              <a:t>10</a:t>
            </a:fld>
            <a:endParaRPr lang="en-US" sz="800" b="0" dirty="0">
              <a:ea typeface="ＭＳ Ｐゴシック" pitchFamily="34" charset="-128"/>
            </a:endParaRPr>
          </a:p>
        </p:txBody>
      </p:sp>
      <p:sp>
        <p:nvSpPr>
          <p:cNvPr id="27651" name="Rectangle 2"/>
          <p:cNvSpPr>
            <a:spLocks noGrp="1" noRot="1" noChangeAspect="1" noChangeArrowheads="1" noTextEdit="1"/>
          </p:cNvSpPr>
          <p:nvPr>
            <p:ph type="sldImg"/>
          </p:nvPr>
        </p:nvSpPr>
        <p:spPr>
          <a:ln/>
        </p:spPr>
      </p:sp>
      <p:sp>
        <p:nvSpPr>
          <p:cNvPr id="2765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dirty="0"/>
          </a:p>
        </p:txBody>
      </p:sp>
    </p:spTree>
    <p:extLst>
      <p:ext uri="{BB962C8B-B14F-4D97-AF65-F5344CB8AC3E}">
        <p14:creationId xmlns:p14="http://schemas.microsoft.com/office/powerpoint/2010/main" val="26352797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Image Placeholder 1"/>
          <p:cNvSpPr>
            <a:spLocks noGrp="1" noRot="1" noChangeAspect="1" noTextEdit="1"/>
          </p:cNvSpPr>
          <p:nvPr>
            <p:ph type="sldImg"/>
          </p:nvPr>
        </p:nvSpPr>
        <p:spPr>
          <a:ln/>
        </p:spPr>
      </p:sp>
      <p:sp>
        <p:nvSpPr>
          <p:cNvPr id="2867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p:txBody>
      </p:sp>
      <p:sp>
        <p:nvSpPr>
          <p:cNvPr id="4" name="Slide Number Placeholder 3"/>
          <p:cNvSpPr>
            <a:spLocks noGrp="1"/>
          </p:cNvSpPr>
          <p:nvPr>
            <p:ph type="sldNum" sz="quarter" idx="5"/>
          </p:nvPr>
        </p:nvSpPr>
        <p:spPr/>
        <p:txBody>
          <a:bodyPr/>
          <a:lstStyle/>
          <a:p>
            <a:pPr>
              <a:defRPr/>
            </a:pPr>
            <a:fld id="{B8CB16DC-A265-4634-B8FE-A98AE8199390}" type="slidenum">
              <a:rPr lang="en-US" smtClean="0"/>
              <a:pPr>
                <a:defRPr/>
              </a:pPr>
              <a:t>11</a:t>
            </a:fld>
            <a:endParaRPr lang="en-US" dirty="0"/>
          </a:p>
        </p:txBody>
      </p:sp>
    </p:spTree>
    <p:extLst>
      <p:ext uri="{BB962C8B-B14F-4D97-AF65-F5344CB8AC3E}">
        <p14:creationId xmlns:p14="http://schemas.microsoft.com/office/powerpoint/2010/main" val="12503892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CD9030C1-C977-B14B-8EB7-BA2B30FCDB63}" type="slidenum">
              <a:rPr lang="en-US" sz="800"/>
              <a:pPr/>
              <a:t>12</a:t>
            </a:fld>
            <a:endParaRPr lang="en-US" sz="800" dirty="0"/>
          </a:p>
        </p:txBody>
      </p:sp>
      <p:sp>
        <p:nvSpPr>
          <p:cNvPr id="8194" name="Rectangle 2"/>
          <p:cNvSpPr>
            <a:spLocks noGrp="1" noRot="1" noChangeAspect="1" noChangeArrowheads="1" noTextEdit="1"/>
          </p:cNvSpPr>
          <p:nvPr>
            <p:ph type="sldImg"/>
          </p:nvPr>
        </p:nvSpPr>
        <p:spPr>
          <a:ln/>
        </p:spPr>
      </p:sp>
      <p:sp>
        <p:nvSpPr>
          <p:cNvPr id="8195" name="Rectangle 3"/>
          <p:cNvSpPr>
            <a:spLocks noGrp="1" noChangeArrowheads="1"/>
          </p:cNvSpPr>
          <p:nvPr>
            <p:ph type="body" idx="1"/>
          </p:nvPr>
        </p:nvSpPr>
        <p:spPr>
          <a:xfrm>
            <a:off x="404813" y="4378325"/>
            <a:ext cx="6121400" cy="42529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b="0" dirty="0"/>
              <a:t>Cisco Networking Academy Program</a:t>
            </a:r>
          </a:p>
          <a:p>
            <a:pPr>
              <a:buFontTx/>
              <a:buNone/>
            </a:pPr>
            <a:r>
              <a:rPr lang="en-US" b="0" dirty="0"/>
              <a:t>Cybersecurity Essentials </a:t>
            </a:r>
            <a:r>
              <a:rPr lang="en-US" b="0" dirty="0" smtClean="0"/>
              <a:t>v1.1</a:t>
            </a:r>
            <a:endParaRPr lang="en-US" b="0" dirty="0"/>
          </a:p>
          <a:p>
            <a:pPr>
              <a:buFontTx/>
              <a:buNone/>
            </a:pPr>
            <a:r>
              <a:rPr lang="en-US" sz="1200" b="0" dirty="0"/>
              <a:t>Chapter 1: </a:t>
            </a:r>
            <a:r>
              <a:rPr lang="en-US" sz="1200" b="0" dirty="0" smtClean="0"/>
              <a:t> Cybersecurity - </a:t>
            </a:r>
            <a:r>
              <a:rPr lang="en-US" sz="1200" dirty="0" smtClean="0">
                <a:latin typeface="Arial" charset="0"/>
              </a:rPr>
              <a:t>A </a:t>
            </a:r>
            <a:r>
              <a:rPr lang="en-US" sz="1200" dirty="0">
                <a:latin typeface="Arial" charset="0"/>
              </a:rPr>
              <a:t>World of </a:t>
            </a:r>
            <a:r>
              <a:rPr lang="en-US" sz="1200" dirty="0" smtClean="0">
                <a:latin typeface="Arial" charset="0"/>
              </a:rPr>
              <a:t>Experts </a:t>
            </a:r>
            <a:r>
              <a:rPr lang="en-US" sz="1200" dirty="0">
                <a:latin typeface="Arial" charset="0"/>
              </a:rPr>
              <a:t>and Criminals</a:t>
            </a:r>
            <a:endParaRPr lang="en-GB" b="0" dirty="0"/>
          </a:p>
        </p:txBody>
      </p:sp>
    </p:spTree>
    <p:extLst>
      <p:ext uri="{BB962C8B-B14F-4D97-AF65-F5344CB8AC3E}">
        <p14:creationId xmlns:p14="http://schemas.microsoft.com/office/powerpoint/2010/main" val="4769437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a:fld id="{7C839C26-801B-42B6-A101-60F37FE2B0A8}" type="slidenum">
              <a:rPr lang="en-US" sz="800" b="0"/>
              <a:pPr algn="r"/>
              <a:t>13</a:t>
            </a:fld>
            <a:endParaRPr lang="en-US" sz="800" b="0" dirty="0"/>
          </a:p>
        </p:txBody>
      </p:sp>
      <p:sp>
        <p:nvSpPr>
          <p:cNvPr id="18435" name="Rectangle 2"/>
          <p:cNvSpPr>
            <a:spLocks noGrp="1" noRot="1" noChangeAspect="1" noChangeArrowheads="1" noTextEdit="1"/>
          </p:cNvSpPr>
          <p:nvPr>
            <p:ph type="sldImg"/>
          </p:nvPr>
        </p:nvSpPr>
        <p:spPr>
          <a:ln/>
        </p:spPr>
      </p:sp>
      <p:sp>
        <p:nvSpPr>
          <p:cNvPr id="184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dirty="0"/>
          </a:p>
        </p:txBody>
      </p:sp>
    </p:spTree>
    <p:extLst>
      <p:ext uri="{BB962C8B-B14F-4D97-AF65-F5344CB8AC3E}">
        <p14:creationId xmlns:p14="http://schemas.microsoft.com/office/powerpoint/2010/main" val="7238055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11"/>
          <p:cNvSpPr>
            <a:spLocks noGrp="1" noChangeArrowheads="1"/>
          </p:cNvSpPr>
          <p:nvPr>
            <p:ph type="sldNum" sz="quarter" idx="5"/>
          </p:nvPr>
        </p:nvSpPr>
        <p:spPr>
          <a:noFill/>
        </p:spPr>
        <p:txBody>
          <a:bodyPr/>
          <a:lstStyle/>
          <a:p>
            <a:fld id="{F602A389-8690-465F-BB28-DC61C90E42E7}" type="slidenum">
              <a:rPr lang="en-US" smtClean="0"/>
              <a:pPr/>
              <a:t>14</a:t>
            </a:fld>
            <a:endParaRPr lang="en-US" dirty="0"/>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xfrm>
            <a:off x="404813" y="4378325"/>
            <a:ext cx="6121400" cy="4252913"/>
          </a:xfrm>
          <a:noFill/>
          <a:ln/>
        </p:spPr>
        <p:txBody>
          <a:bodyPr/>
          <a:lstStyle/>
          <a:p>
            <a:pPr>
              <a:buFontTx/>
              <a:buNone/>
            </a:pPr>
            <a:r>
              <a:rPr lang="en-US" b="0" dirty="0"/>
              <a:t>Cisco Networking Academy Program</a:t>
            </a:r>
          </a:p>
          <a:p>
            <a:pPr>
              <a:buFontTx/>
              <a:buNone/>
            </a:pPr>
            <a:r>
              <a:rPr lang="en-US" b="0" dirty="0"/>
              <a:t>Cybersecurity Essentials</a:t>
            </a:r>
          </a:p>
          <a:p>
            <a:pPr marL="0" indent="0" algn="l" defTabSz="814388">
              <a:buNone/>
              <a:defRPr/>
            </a:pPr>
            <a:r>
              <a:rPr lang="en-US" sz="1200" b="0" dirty="0"/>
              <a:t>Chapter 1: </a:t>
            </a:r>
            <a:r>
              <a:rPr lang="en-US" sz="1200" b="0" dirty="0" smtClean="0"/>
              <a:t>Cybersecurity - </a:t>
            </a:r>
            <a:r>
              <a:rPr lang="en-US" dirty="0" smtClean="0">
                <a:solidFill>
                  <a:schemeClr val="bg1"/>
                </a:solidFill>
                <a:latin typeface="Arial" pitchFamily="34" charset="0"/>
                <a:cs typeface="Arial" pitchFamily="34" charset="0"/>
              </a:rPr>
              <a:t>A </a:t>
            </a:r>
            <a:r>
              <a:rPr lang="en-US" dirty="0">
                <a:solidFill>
                  <a:schemeClr val="bg1"/>
                </a:solidFill>
                <a:latin typeface="Arial" pitchFamily="34" charset="0"/>
                <a:cs typeface="Arial" pitchFamily="34" charset="0"/>
              </a:rPr>
              <a:t>World of </a:t>
            </a:r>
            <a:r>
              <a:rPr lang="en-US" dirty="0" smtClean="0">
                <a:solidFill>
                  <a:schemeClr val="bg1"/>
                </a:solidFill>
                <a:latin typeface="Arial" pitchFamily="34" charset="0"/>
                <a:cs typeface="Arial" pitchFamily="34" charset="0"/>
              </a:rPr>
              <a:t>Experts </a:t>
            </a:r>
            <a:r>
              <a:rPr lang="en-US" dirty="0">
                <a:solidFill>
                  <a:schemeClr val="bg1"/>
                </a:solidFill>
                <a:latin typeface="Arial" pitchFamily="34" charset="0"/>
                <a:cs typeface="Arial" pitchFamily="34" charset="0"/>
              </a:rPr>
              <a:t>and Criminals</a:t>
            </a:r>
            <a:endParaRPr lang="en-US" sz="800" b="0" kern="0" dirty="0">
              <a:solidFill>
                <a:schemeClr val="bg1"/>
              </a:solidFill>
              <a:latin typeface="Arial" charset="0"/>
              <a:ea typeface="ＭＳ Ｐゴシック" charset="0"/>
              <a:cs typeface="ＭＳ Ｐゴシック" charset="0"/>
            </a:endParaRPr>
          </a:p>
        </p:txBody>
      </p:sp>
    </p:spTree>
    <p:extLst>
      <p:ext uri="{BB962C8B-B14F-4D97-AF65-F5344CB8AC3E}">
        <p14:creationId xmlns:p14="http://schemas.microsoft.com/office/powerpoint/2010/main" val="28677331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15</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28180625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16</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5953650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11"/>
          <p:cNvSpPr>
            <a:spLocks noGrp="1" noChangeArrowheads="1"/>
          </p:cNvSpPr>
          <p:nvPr>
            <p:ph type="sldNum" sz="quarter" idx="5"/>
          </p:nvPr>
        </p:nvSpPr>
        <p:spPr>
          <a:noFill/>
        </p:spPr>
        <p:txBody>
          <a:bodyPr/>
          <a:lstStyle/>
          <a:p>
            <a:fld id="{F602A389-8690-465F-BB28-DC61C90E42E7}" type="slidenum">
              <a:rPr lang="en-US" smtClean="0"/>
              <a:pPr/>
              <a:t>17</a:t>
            </a:fld>
            <a:endParaRPr lang="en-US" dirty="0"/>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xfrm>
            <a:off x="404813" y="4378325"/>
            <a:ext cx="6121400" cy="4252913"/>
          </a:xfrm>
          <a:noFill/>
          <a:ln/>
        </p:spPr>
        <p:txBody>
          <a:bodyPr/>
          <a:lstStyle/>
          <a:p>
            <a:pPr>
              <a:buFontTx/>
              <a:buNone/>
            </a:pPr>
            <a:r>
              <a:rPr lang="en-US" b="0" dirty="0"/>
              <a:t>Cisco Networking Academy Program</a:t>
            </a:r>
          </a:p>
          <a:p>
            <a:pPr>
              <a:buFontTx/>
              <a:buNone/>
            </a:pPr>
            <a:r>
              <a:rPr lang="en-US" b="0" dirty="0"/>
              <a:t>Cybersecurity Essentials</a:t>
            </a:r>
          </a:p>
          <a:p>
            <a:pPr marL="0" indent="0" algn="l" defTabSz="814388">
              <a:buNone/>
              <a:defRPr/>
            </a:pPr>
            <a:r>
              <a:rPr lang="en-US" sz="1200" b="0" dirty="0"/>
              <a:t>Chapter 1: </a:t>
            </a:r>
            <a:r>
              <a:rPr lang="en-US" sz="1200" b="0" dirty="0" smtClean="0"/>
              <a:t> Cybersecurity - </a:t>
            </a:r>
            <a:r>
              <a:rPr lang="en-US" dirty="0" smtClean="0">
                <a:solidFill>
                  <a:schemeClr val="bg1"/>
                </a:solidFill>
                <a:latin typeface="Arial" pitchFamily="34" charset="0"/>
                <a:cs typeface="Arial" pitchFamily="34" charset="0"/>
              </a:rPr>
              <a:t>A </a:t>
            </a:r>
            <a:r>
              <a:rPr lang="en-US" dirty="0">
                <a:solidFill>
                  <a:schemeClr val="bg1"/>
                </a:solidFill>
                <a:latin typeface="Arial" pitchFamily="34" charset="0"/>
                <a:cs typeface="Arial" pitchFamily="34" charset="0"/>
              </a:rPr>
              <a:t>World of </a:t>
            </a:r>
            <a:r>
              <a:rPr lang="en-US" dirty="0" smtClean="0">
                <a:solidFill>
                  <a:schemeClr val="bg1"/>
                </a:solidFill>
                <a:latin typeface="Arial" pitchFamily="34" charset="0"/>
                <a:cs typeface="Arial" pitchFamily="34" charset="0"/>
              </a:rPr>
              <a:t>Experts </a:t>
            </a:r>
            <a:r>
              <a:rPr lang="en-US" dirty="0">
                <a:solidFill>
                  <a:schemeClr val="bg1"/>
                </a:solidFill>
                <a:latin typeface="Arial" pitchFamily="34" charset="0"/>
                <a:cs typeface="Arial" pitchFamily="34" charset="0"/>
              </a:rPr>
              <a:t>and Criminals</a:t>
            </a:r>
            <a:endParaRPr lang="en-US" sz="800" b="0" kern="0" dirty="0">
              <a:solidFill>
                <a:schemeClr val="bg1"/>
              </a:solidFill>
              <a:latin typeface="Arial" charset="0"/>
              <a:ea typeface="ＭＳ Ｐゴシック" charset="0"/>
              <a:cs typeface="ＭＳ Ｐゴシック" charset="0"/>
            </a:endParaRPr>
          </a:p>
        </p:txBody>
      </p:sp>
    </p:spTree>
    <p:extLst>
      <p:ext uri="{BB962C8B-B14F-4D97-AF65-F5344CB8AC3E}">
        <p14:creationId xmlns:p14="http://schemas.microsoft.com/office/powerpoint/2010/main" val="37799399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18</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2649032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19</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10034730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a:fld id="{7C839C26-801B-42B6-A101-60F37FE2B0A8}" type="slidenum">
              <a:rPr lang="en-US" sz="800" b="0"/>
              <a:pPr algn="r"/>
              <a:t>2</a:t>
            </a:fld>
            <a:endParaRPr lang="en-US" sz="800" b="0" dirty="0"/>
          </a:p>
        </p:txBody>
      </p:sp>
      <p:sp>
        <p:nvSpPr>
          <p:cNvPr id="18435" name="Rectangle 2"/>
          <p:cNvSpPr>
            <a:spLocks noGrp="1" noRot="1" noChangeAspect="1" noChangeArrowheads="1" noTextEdit="1"/>
          </p:cNvSpPr>
          <p:nvPr>
            <p:ph type="sldImg"/>
          </p:nvPr>
        </p:nvSpPr>
        <p:spPr>
          <a:ln/>
        </p:spPr>
      </p:sp>
      <p:sp>
        <p:nvSpPr>
          <p:cNvPr id="184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dirty="0"/>
          </a:p>
        </p:txBody>
      </p:sp>
    </p:spTree>
    <p:extLst>
      <p:ext uri="{BB962C8B-B14F-4D97-AF65-F5344CB8AC3E}">
        <p14:creationId xmlns:p14="http://schemas.microsoft.com/office/powerpoint/2010/main" val="2171057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20</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6917287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21</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20551901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22</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41231901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11"/>
          <p:cNvSpPr>
            <a:spLocks noGrp="1" noChangeArrowheads="1"/>
          </p:cNvSpPr>
          <p:nvPr>
            <p:ph type="sldNum" sz="quarter" idx="5"/>
          </p:nvPr>
        </p:nvSpPr>
        <p:spPr>
          <a:noFill/>
        </p:spPr>
        <p:txBody>
          <a:bodyPr/>
          <a:lstStyle/>
          <a:p>
            <a:fld id="{F602A389-8690-465F-BB28-DC61C90E42E7}" type="slidenum">
              <a:rPr lang="en-US" smtClean="0"/>
              <a:pPr/>
              <a:t>23</a:t>
            </a:fld>
            <a:endParaRPr lang="en-US" dirty="0"/>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xfrm>
            <a:off x="404813" y="4378325"/>
            <a:ext cx="6121400" cy="4252913"/>
          </a:xfrm>
          <a:noFill/>
          <a:ln/>
        </p:spPr>
        <p:txBody>
          <a:bodyPr/>
          <a:lstStyle/>
          <a:p>
            <a:pPr>
              <a:buFontTx/>
              <a:buNone/>
            </a:pPr>
            <a:r>
              <a:rPr lang="en-US" b="0" dirty="0"/>
              <a:t>Cisco Networking Academy Program</a:t>
            </a:r>
          </a:p>
          <a:p>
            <a:pPr>
              <a:buFontTx/>
              <a:buNone/>
            </a:pPr>
            <a:r>
              <a:rPr lang="en-US" b="0" dirty="0"/>
              <a:t>Cybersecurity Essentials</a:t>
            </a:r>
          </a:p>
          <a:p>
            <a:pPr marL="0" indent="0" algn="l" defTabSz="814388">
              <a:buNone/>
              <a:defRPr/>
            </a:pPr>
            <a:r>
              <a:rPr lang="en-US" sz="1200" b="0" dirty="0"/>
              <a:t>Chapter 1: </a:t>
            </a:r>
            <a:r>
              <a:rPr lang="en-US" sz="1200" b="0" dirty="0" smtClean="0"/>
              <a:t>Cybersecurity - </a:t>
            </a:r>
            <a:r>
              <a:rPr lang="en-US" dirty="0" smtClean="0">
                <a:solidFill>
                  <a:schemeClr val="bg1"/>
                </a:solidFill>
                <a:latin typeface="Arial" pitchFamily="34" charset="0"/>
                <a:cs typeface="Arial" pitchFamily="34" charset="0"/>
              </a:rPr>
              <a:t>A </a:t>
            </a:r>
            <a:r>
              <a:rPr lang="en-US" dirty="0">
                <a:solidFill>
                  <a:schemeClr val="bg1"/>
                </a:solidFill>
                <a:latin typeface="Arial" pitchFamily="34" charset="0"/>
                <a:cs typeface="Arial" pitchFamily="34" charset="0"/>
              </a:rPr>
              <a:t>World of </a:t>
            </a:r>
            <a:r>
              <a:rPr lang="en-US" dirty="0" smtClean="0">
                <a:solidFill>
                  <a:schemeClr val="bg1"/>
                </a:solidFill>
                <a:latin typeface="Arial" pitchFamily="34" charset="0"/>
                <a:cs typeface="Arial" pitchFamily="34" charset="0"/>
              </a:rPr>
              <a:t>Experts </a:t>
            </a:r>
            <a:r>
              <a:rPr lang="en-US" dirty="0">
                <a:solidFill>
                  <a:schemeClr val="bg1"/>
                </a:solidFill>
                <a:latin typeface="Arial" pitchFamily="34" charset="0"/>
                <a:cs typeface="Arial" pitchFamily="34" charset="0"/>
              </a:rPr>
              <a:t>and Criminals</a:t>
            </a:r>
            <a:endParaRPr lang="en-US" sz="800" b="0" kern="0" dirty="0">
              <a:solidFill>
                <a:schemeClr val="bg1"/>
              </a:solidFill>
              <a:latin typeface="Arial" charset="0"/>
              <a:ea typeface="ＭＳ Ｐゴシック" charset="0"/>
              <a:cs typeface="ＭＳ Ｐゴシック" charset="0"/>
            </a:endParaRPr>
          </a:p>
          <a:p>
            <a:pPr>
              <a:buFontTx/>
              <a:buNone/>
            </a:pPr>
            <a:endParaRPr lang="en-GB" b="0" dirty="0"/>
          </a:p>
        </p:txBody>
      </p:sp>
    </p:spTree>
    <p:extLst>
      <p:ext uri="{BB962C8B-B14F-4D97-AF65-F5344CB8AC3E}">
        <p14:creationId xmlns:p14="http://schemas.microsoft.com/office/powerpoint/2010/main" val="21644612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24</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a:p>
            <a:pPr>
              <a:lnSpc>
                <a:spcPct val="80000"/>
              </a:lnSpc>
              <a:buFontTx/>
              <a:buNone/>
            </a:pPr>
            <a:endParaRPr lang="en-US" dirty="0"/>
          </a:p>
        </p:txBody>
      </p:sp>
    </p:spTree>
    <p:extLst>
      <p:ext uri="{BB962C8B-B14F-4D97-AF65-F5344CB8AC3E}">
        <p14:creationId xmlns:p14="http://schemas.microsoft.com/office/powerpoint/2010/main" val="34088965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25</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2538620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26</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smtClean="0"/>
          </a:p>
          <a:p>
            <a:pPr>
              <a:lnSpc>
                <a:spcPct val="80000"/>
              </a:lnSpc>
              <a:buFontTx/>
              <a:buNone/>
            </a:pPr>
            <a:endParaRPr lang="en-US" dirty="0"/>
          </a:p>
        </p:txBody>
      </p:sp>
    </p:spTree>
    <p:extLst>
      <p:ext uri="{BB962C8B-B14F-4D97-AF65-F5344CB8AC3E}">
        <p14:creationId xmlns:p14="http://schemas.microsoft.com/office/powerpoint/2010/main" val="12594878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27</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2921766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28</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112713" marR="0" indent="-112713" algn="l" defTabSz="1020763" rtl="0" eaLnBrk="0" fontAlgn="base" latinLnBrk="0" hangingPunct="0">
              <a:lnSpc>
                <a:spcPct val="80000"/>
              </a:lnSpc>
              <a:spcBef>
                <a:spcPct val="50000"/>
              </a:spcBef>
              <a:spcAft>
                <a:spcPct val="0"/>
              </a:spcAft>
              <a:buClrTx/>
              <a:buSzPct val="100000"/>
              <a:buFontTx/>
              <a:buNone/>
              <a:tabLst/>
              <a:defRPr/>
            </a:pPr>
            <a:endParaRPr lang="en-US" sz="1200" b="0" i="0" kern="1200" dirty="0">
              <a:solidFill>
                <a:schemeClr val="tx1"/>
              </a:solidFill>
              <a:effectLst/>
              <a:latin typeface="Arial" charset="0"/>
              <a:ea typeface="ＭＳ Ｐゴシック" charset="0"/>
              <a:cs typeface="ＭＳ Ｐゴシック" charset="0"/>
            </a:endParaRPr>
          </a:p>
        </p:txBody>
      </p:sp>
    </p:spTree>
    <p:extLst>
      <p:ext uri="{BB962C8B-B14F-4D97-AF65-F5344CB8AC3E}">
        <p14:creationId xmlns:p14="http://schemas.microsoft.com/office/powerpoint/2010/main" val="35260630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11"/>
          <p:cNvSpPr>
            <a:spLocks noGrp="1" noChangeArrowheads="1"/>
          </p:cNvSpPr>
          <p:nvPr>
            <p:ph type="sldNum" sz="quarter" idx="5"/>
          </p:nvPr>
        </p:nvSpPr>
        <p:spPr>
          <a:noFill/>
        </p:spPr>
        <p:txBody>
          <a:bodyPr/>
          <a:lstStyle/>
          <a:p>
            <a:fld id="{F602A389-8690-465F-BB28-DC61C90E42E7}" type="slidenum">
              <a:rPr lang="en-US" smtClean="0"/>
              <a:pPr/>
              <a:t>29</a:t>
            </a:fld>
            <a:endParaRPr lang="en-US" dirty="0"/>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xfrm>
            <a:off x="404813" y="4378325"/>
            <a:ext cx="6121400" cy="4252913"/>
          </a:xfrm>
          <a:noFill/>
          <a:ln/>
        </p:spPr>
        <p:txBody>
          <a:bodyPr/>
          <a:lstStyle/>
          <a:p>
            <a:pPr>
              <a:buFontTx/>
              <a:buNone/>
            </a:pPr>
            <a:r>
              <a:rPr lang="en-US" b="0" dirty="0"/>
              <a:t>Cisco Networking Academy Program</a:t>
            </a:r>
          </a:p>
          <a:p>
            <a:pPr>
              <a:buFontTx/>
              <a:buNone/>
            </a:pPr>
            <a:r>
              <a:rPr lang="en-US" b="0" dirty="0"/>
              <a:t>Cybersecurity Essentials</a:t>
            </a:r>
          </a:p>
          <a:p>
            <a:pPr marL="0" indent="0" algn="l" defTabSz="814388">
              <a:buNone/>
              <a:defRPr/>
            </a:pPr>
            <a:r>
              <a:rPr lang="en-US" sz="1200" b="0" dirty="0"/>
              <a:t>Chapter 1: </a:t>
            </a:r>
            <a:r>
              <a:rPr lang="en-US" sz="1200" b="0" dirty="0" smtClean="0"/>
              <a:t>Cybersecurity - </a:t>
            </a:r>
            <a:r>
              <a:rPr lang="en-US" dirty="0" smtClean="0">
                <a:solidFill>
                  <a:schemeClr val="bg1"/>
                </a:solidFill>
                <a:latin typeface="Arial" pitchFamily="34" charset="0"/>
                <a:cs typeface="Arial" pitchFamily="34" charset="0"/>
              </a:rPr>
              <a:t>A </a:t>
            </a:r>
            <a:r>
              <a:rPr lang="en-US" dirty="0">
                <a:solidFill>
                  <a:schemeClr val="bg1"/>
                </a:solidFill>
                <a:latin typeface="Arial" pitchFamily="34" charset="0"/>
                <a:cs typeface="Arial" pitchFamily="34" charset="0"/>
              </a:rPr>
              <a:t>World of </a:t>
            </a:r>
            <a:r>
              <a:rPr lang="en-US" dirty="0" smtClean="0">
                <a:solidFill>
                  <a:schemeClr val="bg1"/>
                </a:solidFill>
                <a:latin typeface="Arial" pitchFamily="34" charset="0"/>
                <a:cs typeface="Arial" pitchFamily="34" charset="0"/>
              </a:rPr>
              <a:t>Experts </a:t>
            </a:r>
            <a:r>
              <a:rPr lang="en-US" dirty="0">
                <a:solidFill>
                  <a:schemeClr val="bg1"/>
                </a:solidFill>
                <a:latin typeface="Arial" pitchFamily="34" charset="0"/>
                <a:cs typeface="Arial" pitchFamily="34" charset="0"/>
              </a:rPr>
              <a:t>and Criminals</a:t>
            </a:r>
            <a:endParaRPr lang="en-US" sz="800" b="0" kern="0" dirty="0">
              <a:solidFill>
                <a:schemeClr val="bg1"/>
              </a:solidFill>
              <a:latin typeface="Arial" charset="0"/>
              <a:ea typeface="ＭＳ Ｐゴシック" charset="0"/>
              <a:cs typeface="ＭＳ Ｐゴシック" charset="0"/>
            </a:endParaRPr>
          </a:p>
          <a:p>
            <a:pPr>
              <a:buFontTx/>
              <a:buNone/>
            </a:pPr>
            <a:endParaRPr lang="en-GB" b="0" dirty="0"/>
          </a:p>
        </p:txBody>
      </p:sp>
    </p:spTree>
    <p:extLst>
      <p:ext uri="{BB962C8B-B14F-4D97-AF65-F5344CB8AC3E}">
        <p14:creationId xmlns:p14="http://schemas.microsoft.com/office/powerpoint/2010/main" val="25302013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11"/>
          <p:cNvSpPr>
            <a:spLocks noGrp="1" noChangeArrowheads="1"/>
          </p:cNvSpPr>
          <p:nvPr>
            <p:ph type="sldNum" sz="quarter" idx="5"/>
          </p:nvPr>
        </p:nvSpPr>
        <p:spPr/>
        <p:txBody>
          <a:bodyPr/>
          <a:lstStyle/>
          <a:p>
            <a:pPr>
              <a:defRPr/>
            </a:pPr>
            <a:fld id="{D897EDCD-494B-463B-94F5-50E6B57D71C3}" type="slidenum">
              <a:rPr lang="en-US" smtClean="0"/>
              <a:pPr>
                <a:defRPr/>
              </a:pPr>
              <a:t>3</a:t>
            </a:fld>
            <a:endParaRPr lang="en-US" dirty="0"/>
          </a:p>
        </p:txBody>
      </p:sp>
      <p:sp>
        <p:nvSpPr>
          <p:cNvPr id="17411" name="Rectangle 2"/>
          <p:cNvSpPr>
            <a:spLocks noGrp="1" noRot="1" noChangeAspect="1" noChangeArrowheads="1" noTextEdit="1"/>
          </p:cNvSpPr>
          <p:nvPr>
            <p:ph type="sldImg"/>
          </p:nvPr>
        </p:nvSpPr>
        <p:spPr>
          <a:ln/>
        </p:spPr>
      </p:sp>
      <p:sp>
        <p:nvSpPr>
          <p:cNvPr id="17412" name="Rectangle 3"/>
          <p:cNvSpPr>
            <a:spLocks noGrp="1" noChangeArrowheads="1"/>
          </p:cNvSpPr>
          <p:nvPr>
            <p:ph type="body" idx="1"/>
          </p:nvPr>
        </p:nvSpPr>
        <p:spPr>
          <a:xfrm>
            <a:off x="404813" y="4378325"/>
            <a:ext cx="6121400" cy="42529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algn="l" defTabSz="814388">
              <a:lnSpc>
                <a:spcPct val="90000"/>
              </a:lnSpc>
              <a:buNone/>
              <a:defRPr/>
            </a:pPr>
            <a:r>
              <a:rPr lang="en-US" sz="800" b="0" kern="0" dirty="0">
                <a:solidFill>
                  <a:schemeClr val="bg1"/>
                </a:solidFill>
                <a:latin typeface="Arial" charset="0"/>
                <a:ea typeface="ＭＳ Ｐゴシック" charset="0"/>
                <a:cs typeface="ＭＳ Ｐゴシック" charset="0"/>
              </a:rPr>
              <a:t>Cybersecurity Essentials </a:t>
            </a:r>
            <a:r>
              <a:rPr lang="en-US" sz="800" b="0" kern="0" dirty="0" smtClean="0">
                <a:solidFill>
                  <a:schemeClr val="bg1"/>
                </a:solidFill>
                <a:latin typeface="Arial" charset="0"/>
                <a:ea typeface="ＭＳ Ｐゴシック" charset="0"/>
                <a:cs typeface="ＭＳ Ｐゴシック" charset="0"/>
              </a:rPr>
              <a:t>v1.1 </a:t>
            </a:r>
            <a:r>
              <a:rPr lang="en-US" sz="800" b="0" kern="0" dirty="0">
                <a:solidFill>
                  <a:schemeClr val="bg1"/>
                </a:solidFill>
                <a:latin typeface="Arial" charset="0"/>
                <a:ea typeface="ＭＳ Ｐゴシック" charset="0"/>
                <a:cs typeface="ＭＳ Ｐゴシック" charset="0"/>
              </a:rPr>
              <a:t>Planning Guide</a:t>
            </a:r>
          </a:p>
          <a:p>
            <a:pPr marL="0" indent="0" algn="l" defTabSz="814388">
              <a:lnSpc>
                <a:spcPct val="90000"/>
              </a:lnSpc>
              <a:buNone/>
              <a:defRPr/>
            </a:pPr>
            <a:r>
              <a:rPr lang="en-US" b="0" dirty="0">
                <a:solidFill>
                  <a:schemeClr val="bg1"/>
                </a:solidFill>
                <a:latin typeface="Arial" pitchFamily="34" charset="0"/>
                <a:cs typeface="Arial" pitchFamily="34" charset="0"/>
              </a:rPr>
              <a:t>Chapter 1: </a:t>
            </a:r>
            <a:r>
              <a:rPr lang="en-US" b="0" dirty="0" smtClean="0">
                <a:solidFill>
                  <a:schemeClr val="bg1"/>
                </a:solidFill>
                <a:latin typeface="Arial" pitchFamily="34" charset="0"/>
                <a:cs typeface="Arial" pitchFamily="34" charset="0"/>
              </a:rPr>
              <a:t>Cybersecurity - </a:t>
            </a:r>
            <a:r>
              <a:rPr lang="en-US" sz="1200" dirty="0" smtClean="0">
                <a:latin typeface="Arial" charset="0"/>
              </a:rPr>
              <a:t>A </a:t>
            </a:r>
            <a:r>
              <a:rPr lang="en-US" sz="1200" dirty="0">
                <a:latin typeface="Arial" charset="0"/>
              </a:rPr>
              <a:t>World of </a:t>
            </a:r>
            <a:r>
              <a:rPr lang="en-US" sz="1200" dirty="0" smtClean="0">
                <a:latin typeface="Arial" charset="0"/>
              </a:rPr>
              <a:t>Experts </a:t>
            </a:r>
            <a:r>
              <a:rPr lang="en-US" sz="1200" dirty="0">
                <a:latin typeface="Arial" charset="0"/>
              </a:rPr>
              <a:t>and Criminals</a:t>
            </a:r>
            <a:endParaRPr lang="en-GB" dirty="0"/>
          </a:p>
        </p:txBody>
      </p:sp>
    </p:spTree>
    <p:extLst>
      <p:ext uri="{BB962C8B-B14F-4D97-AF65-F5344CB8AC3E}">
        <p14:creationId xmlns:p14="http://schemas.microsoft.com/office/powerpoint/2010/main" val="5518852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30</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297593624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31</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28699629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32</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416121946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33</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260384417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34</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426032961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35</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smtClean="0"/>
          </a:p>
        </p:txBody>
      </p:sp>
    </p:spTree>
    <p:extLst>
      <p:ext uri="{BB962C8B-B14F-4D97-AF65-F5344CB8AC3E}">
        <p14:creationId xmlns:p14="http://schemas.microsoft.com/office/powerpoint/2010/main" val="305308762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11"/>
          <p:cNvSpPr>
            <a:spLocks noGrp="1" noChangeArrowheads="1"/>
          </p:cNvSpPr>
          <p:nvPr>
            <p:ph type="sldNum" sz="quarter" idx="5"/>
          </p:nvPr>
        </p:nvSpPr>
        <p:spPr>
          <a:noFill/>
        </p:spPr>
        <p:txBody>
          <a:bodyPr/>
          <a:lstStyle/>
          <a:p>
            <a:fld id="{F602A389-8690-465F-BB28-DC61C90E42E7}" type="slidenum">
              <a:rPr lang="en-US" smtClean="0"/>
              <a:pPr/>
              <a:t>36</a:t>
            </a:fld>
            <a:endParaRPr lang="en-US" dirty="0"/>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xfrm>
            <a:off x="404813" y="4378325"/>
            <a:ext cx="6121400" cy="4252913"/>
          </a:xfrm>
          <a:noFill/>
          <a:ln/>
        </p:spPr>
        <p:txBody>
          <a:bodyPr/>
          <a:lstStyle/>
          <a:p>
            <a:pPr>
              <a:buFontTx/>
              <a:buNone/>
            </a:pPr>
            <a:r>
              <a:rPr lang="en-US" b="0" dirty="0"/>
              <a:t>Cisco Networking Academy Program</a:t>
            </a:r>
          </a:p>
          <a:p>
            <a:pPr>
              <a:buFontTx/>
              <a:buNone/>
            </a:pPr>
            <a:r>
              <a:rPr lang="en-US" b="0" dirty="0"/>
              <a:t>Cybersecurity Essentials</a:t>
            </a:r>
          </a:p>
          <a:p>
            <a:pPr marL="0" indent="0" algn="l" defTabSz="814388">
              <a:buNone/>
              <a:defRPr/>
            </a:pPr>
            <a:r>
              <a:rPr lang="en-US" sz="1200" b="0" dirty="0"/>
              <a:t>Chapter 1: </a:t>
            </a:r>
            <a:r>
              <a:rPr lang="en-US" sz="1200" b="0" dirty="0" smtClean="0"/>
              <a:t>Cybersecurity</a:t>
            </a:r>
            <a:r>
              <a:rPr lang="en-US" sz="1200" b="0" baseline="0" dirty="0" smtClean="0"/>
              <a:t> - </a:t>
            </a:r>
            <a:r>
              <a:rPr lang="en-US" dirty="0" smtClean="0">
                <a:solidFill>
                  <a:schemeClr val="bg1"/>
                </a:solidFill>
                <a:latin typeface="Arial" pitchFamily="34" charset="0"/>
                <a:cs typeface="Arial" pitchFamily="34" charset="0"/>
              </a:rPr>
              <a:t>A </a:t>
            </a:r>
            <a:r>
              <a:rPr lang="en-US" dirty="0">
                <a:solidFill>
                  <a:schemeClr val="bg1"/>
                </a:solidFill>
                <a:latin typeface="Arial" pitchFamily="34" charset="0"/>
                <a:cs typeface="Arial" pitchFamily="34" charset="0"/>
              </a:rPr>
              <a:t>World of </a:t>
            </a:r>
            <a:r>
              <a:rPr lang="en-US" dirty="0" smtClean="0">
                <a:solidFill>
                  <a:schemeClr val="bg1"/>
                </a:solidFill>
                <a:latin typeface="Arial" pitchFamily="34" charset="0"/>
                <a:cs typeface="Arial" pitchFamily="34" charset="0"/>
              </a:rPr>
              <a:t>Experts </a:t>
            </a:r>
            <a:r>
              <a:rPr lang="en-US" dirty="0">
                <a:solidFill>
                  <a:schemeClr val="bg1"/>
                </a:solidFill>
                <a:latin typeface="Arial" pitchFamily="34" charset="0"/>
                <a:cs typeface="Arial" pitchFamily="34" charset="0"/>
              </a:rPr>
              <a:t>and Criminals</a:t>
            </a:r>
            <a:endParaRPr lang="en-US" sz="800" b="0" kern="0" dirty="0">
              <a:solidFill>
                <a:schemeClr val="bg1"/>
              </a:solidFill>
              <a:latin typeface="Arial" charset="0"/>
              <a:ea typeface="ＭＳ Ｐゴシック" charset="0"/>
              <a:cs typeface="ＭＳ Ｐゴシック" charset="0"/>
            </a:endParaRPr>
          </a:p>
          <a:p>
            <a:pPr>
              <a:buFontTx/>
              <a:buNone/>
            </a:pPr>
            <a:endParaRPr lang="en-GB" b="0" dirty="0"/>
          </a:p>
        </p:txBody>
      </p:sp>
    </p:spTree>
    <p:extLst>
      <p:ext uri="{BB962C8B-B14F-4D97-AF65-F5344CB8AC3E}">
        <p14:creationId xmlns:p14="http://schemas.microsoft.com/office/powerpoint/2010/main" val="33746388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37</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10957974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38</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73739570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39</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15150097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a:fld id="{0A313ED8-785B-4D16-9B17-4143385249B9}" type="slidenum">
              <a:rPr lang="en-US" sz="800" b="0"/>
              <a:pPr algn="r"/>
              <a:t>4</a:t>
            </a:fld>
            <a:endParaRPr lang="en-US" sz="800" b="0" dirty="0"/>
          </a:p>
        </p:txBody>
      </p:sp>
      <p:sp>
        <p:nvSpPr>
          <p:cNvPr id="20483" name="Rectangle 2"/>
          <p:cNvSpPr>
            <a:spLocks noGrp="1" noRot="1" noChangeAspect="1" noChangeArrowheads="1" noTextEdit="1"/>
          </p:cNvSpPr>
          <p:nvPr>
            <p:ph type="sldImg"/>
          </p:nvPr>
        </p:nvSpPr>
        <p:spPr>
          <a:ln/>
        </p:spPr>
      </p:sp>
      <p:sp>
        <p:nvSpPr>
          <p:cNvPr id="204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dirty="0"/>
          </a:p>
        </p:txBody>
      </p:sp>
    </p:spTree>
    <p:extLst>
      <p:ext uri="{BB962C8B-B14F-4D97-AF65-F5344CB8AC3E}">
        <p14:creationId xmlns:p14="http://schemas.microsoft.com/office/powerpoint/2010/main" val="378266052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40</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426887711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41</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84647066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42</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243879458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43</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186032187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44</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348326914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11"/>
          <p:cNvSpPr>
            <a:spLocks noGrp="1" noChangeArrowheads="1"/>
          </p:cNvSpPr>
          <p:nvPr>
            <p:ph type="sldNum" sz="quarter" idx="5"/>
          </p:nvPr>
        </p:nvSpPr>
        <p:spPr>
          <a:noFill/>
        </p:spPr>
        <p:txBody>
          <a:bodyPr/>
          <a:lstStyle/>
          <a:p>
            <a:fld id="{F602A389-8690-465F-BB28-DC61C90E42E7}" type="slidenum">
              <a:rPr lang="en-US" smtClean="0"/>
              <a:pPr/>
              <a:t>45</a:t>
            </a:fld>
            <a:endParaRPr lang="en-US" dirty="0"/>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xfrm>
            <a:off x="404813" y="4378325"/>
            <a:ext cx="6121400" cy="4252913"/>
          </a:xfrm>
          <a:noFill/>
          <a:ln/>
        </p:spPr>
        <p:txBody>
          <a:bodyPr/>
          <a:lstStyle/>
          <a:p>
            <a:pPr>
              <a:buFontTx/>
              <a:buNone/>
            </a:pPr>
            <a:r>
              <a:rPr lang="en-US" b="0" dirty="0"/>
              <a:t>Cisco Networking Academy Program</a:t>
            </a:r>
          </a:p>
          <a:p>
            <a:pPr>
              <a:buFontTx/>
              <a:buNone/>
            </a:pPr>
            <a:r>
              <a:rPr lang="en-US" b="0" dirty="0"/>
              <a:t>Cybersecurity Essentials</a:t>
            </a:r>
          </a:p>
          <a:p>
            <a:pPr marL="0" indent="0" algn="l" defTabSz="814388">
              <a:buNone/>
              <a:defRPr/>
            </a:pPr>
            <a:r>
              <a:rPr lang="en-US" sz="1200" b="0" dirty="0"/>
              <a:t>Chapter 1: </a:t>
            </a:r>
            <a:r>
              <a:rPr lang="en-US" sz="1200" b="0" dirty="0" smtClean="0"/>
              <a:t>Cybersecurity - </a:t>
            </a:r>
            <a:r>
              <a:rPr lang="en-US" dirty="0" smtClean="0">
                <a:solidFill>
                  <a:schemeClr val="bg1"/>
                </a:solidFill>
                <a:latin typeface="Arial" pitchFamily="34" charset="0"/>
                <a:cs typeface="Arial" pitchFamily="34" charset="0"/>
              </a:rPr>
              <a:t>A </a:t>
            </a:r>
            <a:r>
              <a:rPr lang="en-US" dirty="0">
                <a:solidFill>
                  <a:schemeClr val="bg1"/>
                </a:solidFill>
                <a:latin typeface="Arial" pitchFamily="34" charset="0"/>
                <a:cs typeface="Arial" pitchFamily="34" charset="0"/>
              </a:rPr>
              <a:t>World of </a:t>
            </a:r>
            <a:r>
              <a:rPr lang="en-US" dirty="0" smtClean="0">
                <a:solidFill>
                  <a:schemeClr val="bg1"/>
                </a:solidFill>
                <a:latin typeface="Arial" pitchFamily="34" charset="0"/>
                <a:cs typeface="Arial" pitchFamily="34" charset="0"/>
              </a:rPr>
              <a:t>Experts </a:t>
            </a:r>
            <a:r>
              <a:rPr lang="en-US" dirty="0">
                <a:solidFill>
                  <a:schemeClr val="bg1"/>
                </a:solidFill>
                <a:latin typeface="Arial" pitchFamily="34" charset="0"/>
                <a:cs typeface="Arial" pitchFamily="34" charset="0"/>
              </a:rPr>
              <a:t>and Criminals</a:t>
            </a:r>
            <a:endParaRPr lang="en-US" sz="800" b="0" kern="0" dirty="0">
              <a:solidFill>
                <a:schemeClr val="bg1"/>
              </a:solidFill>
              <a:latin typeface="Arial" charset="0"/>
              <a:ea typeface="ＭＳ Ｐゴシック" charset="0"/>
              <a:cs typeface="ＭＳ Ｐゴシック" charset="0"/>
            </a:endParaRPr>
          </a:p>
          <a:p>
            <a:pPr>
              <a:buFontTx/>
              <a:buNone/>
            </a:pPr>
            <a:endParaRPr lang="en-GB" b="0" dirty="0"/>
          </a:p>
        </p:txBody>
      </p:sp>
    </p:spTree>
    <p:extLst>
      <p:ext uri="{BB962C8B-B14F-4D97-AF65-F5344CB8AC3E}">
        <p14:creationId xmlns:p14="http://schemas.microsoft.com/office/powerpoint/2010/main" val="263336524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46</a:t>
            </a:fld>
            <a:endParaRPr lang="en-US" sz="800" dirty="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p>
        </p:txBody>
      </p:sp>
    </p:spTree>
    <p:extLst>
      <p:ext uri="{BB962C8B-B14F-4D97-AF65-F5344CB8AC3E}">
        <p14:creationId xmlns:p14="http://schemas.microsoft.com/office/powerpoint/2010/main" val="113082897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a:ln/>
        </p:spPr>
      </p:sp>
      <p:sp>
        <p:nvSpPr>
          <p:cNvPr id="296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p:txBody>
      </p:sp>
      <p:sp>
        <p:nvSpPr>
          <p:cNvPr id="4" name="Slide Number Placeholder 3"/>
          <p:cNvSpPr>
            <a:spLocks noGrp="1"/>
          </p:cNvSpPr>
          <p:nvPr>
            <p:ph type="sldNum" sz="quarter" idx="5"/>
          </p:nvPr>
        </p:nvSpPr>
        <p:spPr/>
        <p:txBody>
          <a:bodyPr/>
          <a:lstStyle/>
          <a:p>
            <a:pPr>
              <a:defRPr/>
            </a:pPr>
            <a:fld id="{2AC3B40C-7774-46A0-8FD7-D0857136B166}" type="slidenum">
              <a:rPr lang="en-US" smtClean="0"/>
              <a:pPr>
                <a:defRPr/>
              </a:pPr>
              <a:t>48</a:t>
            </a:fld>
            <a:endParaRPr lang="en-US" dirty="0"/>
          </a:p>
        </p:txBody>
      </p:sp>
    </p:spTree>
    <p:extLst>
      <p:ext uri="{BB962C8B-B14F-4D97-AF65-F5344CB8AC3E}">
        <p14:creationId xmlns:p14="http://schemas.microsoft.com/office/powerpoint/2010/main" val="11809928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a:fld id="{0A313ED8-785B-4D16-9B17-4143385249B9}" type="slidenum">
              <a:rPr lang="en-US" sz="800" b="0"/>
              <a:pPr algn="r"/>
              <a:t>5</a:t>
            </a:fld>
            <a:endParaRPr lang="en-US" sz="800" b="0" dirty="0"/>
          </a:p>
        </p:txBody>
      </p:sp>
      <p:sp>
        <p:nvSpPr>
          <p:cNvPr id="20483" name="Rectangle 2"/>
          <p:cNvSpPr>
            <a:spLocks noGrp="1" noRot="1" noChangeAspect="1" noChangeArrowheads="1" noTextEdit="1"/>
          </p:cNvSpPr>
          <p:nvPr>
            <p:ph type="sldImg"/>
          </p:nvPr>
        </p:nvSpPr>
        <p:spPr>
          <a:ln/>
        </p:spPr>
      </p:sp>
      <p:sp>
        <p:nvSpPr>
          <p:cNvPr id="204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dirty="0"/>
          </a:p>
        </p:txBody>
      </p:sp>
    </p:spTree>
    <p:extLst>
      <p:ext uri="{BB962C8B-B14F-4D97-AF65-F5344CB8AC3E}">
        <p14:creationId xmlns:p14="http://schemas.microsoft.com/office/powerpoint/2010/main" val="13869246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7" tIns="0" rIns="18817" bIns="0" anchor="b"/>
          <a:lstStyle>
            <a:lvl1pPr defTabSz="901700" eaLnBrk="0" hangingPunct="0">
              <a:defRPr sz="2400" b="1">
                <a:solidFill>
                  <a:schemeClr val="tx1"/>
                </a:solidFill>
                <a:latin typeface="Arial" charset="0"/>
                <a:cs typeface="Arial" charset="0"/>
              </a:defRPr>
            </a:lvl1pPr>
            <a:lvl2pPr marL="742950" indent="-285750" defTabSz="901700" eaLnBrk="0" hangingPunct="0">
              <a:defRPr sz="2400" b="1">
                <a:solidFill>
                  <a:schemeClr val="tx1"/>
                </a:solidFill>
                <a:latin typeface="Arial" charset="0"/>
                <a:cs typeface="Arial" charset="0"/>
              </a:defRPr>
            </a:lvl2pPr>
            <a:lvl3pPr marL="1143000" indent="-228600" defTabSz="901700" eaLnBrk="0" hangingPunct="0">
              <a:defRPr sz="2400" b="1">
                <a:solidFill>
                  <a:schemeClr val="tx1"/>
                </a:solidFill>
                <a:latin typeface="Arial" charset="0"/>
                <a:cs typeface="Arial" charset="0"/>
              </a:defRPr>
            </a:lvl3pPr>
            <a:lvl4pPr marL="1600200" indent="-228600" defTabSz="901700" eaLnBrk="0" hangingPunct="0">
              <a:defRPr sz="2400" b="1">
                <a:solidFill>
                  <a:schemeClr val="tx1"/>
                </a:solidFill>
                <a:latin typeface="Arial" charset="0"/>
                <a:cs typeface="Arial" charset="0"/>
              </a:defRPr>
            </a:lvl4pPr>
            <a:lvl5pPr marL="2057400" indent="-228600" defTabSz="901700" eaLnBrk="0" hangingPunct="0">
              <a:defRPr sz="2400" b="1">
                <a:solidFill>
                  <a:schemeClr val="tx1"/>
                </a:solidFill>
                <a:latin typeface="Arial" charset="0"/>
                <a:cs typeface="Arial" charset="0"/>
              </a:defRPr>
            </a:lvl5pPr>
            <a:lvl6pPr marL="2514600" indent="-228600" defTabSz="901700" eaLnBrk="0" fontAlgn="base" hangingPunct="0">
              <a:spcBef>
                <a:spcPct val="0"/>
              </a:spcBef>
              <a:spcAft>
                <a:spcPct val="0"/>
              </a:spcAft>
              <a:defRPr sz="2400" b="1">
                <a:solidFill>
                  <a:schemeClr val="tx1"/>
                </a:solidFill>
                <a:latin typeface="Arial" charset="0"/>
                <a:cs typeface="Arial" charset="0"/>
              </a:defRPr>
            </a:lvl6pPr>
            <a:lvl7pPr marL="2971800" indent="-228600" defTabSz="901700" eaLnBrk="0" fontAlgn="base" hangingPunct="0">
              <a:spcBef>
                <a:spcPct val="0"/>
              </a:spcBef>
              <a:spcAft>
                <a:spcPct val="0"/>
              </a:spcAft>
              <a:defRPr sz="2400" b="1">
                <a:solidFill>
                  <a:schemeClr val="tx1"/>
                </a:solidFill>
                <a:latin typeface="Arial" charset="0"/>
                <a:cs typeface="Arial" charset="0"/>
              </a:defRPr>
            </a:lvl7pPr>
            <a:lvl8pPr marL="3429000" indent="-228600" defTabSz="901700" eaLnBrk="0" fontAlgn="base" hangingPunct="0">
              <a:spcBef>
                <a:spcPct val="0"/>
              </a:spcBef>
              <a:spcAft>
                <a:spcPct val="0"/>
              </a:spcAft>
              <a:defRPr sz="2400" b="1">
                <a:solidFill>
                  <a:schemeClr val="tx1"/>
                </a:solidFill>
                <a:latin typeface="Arial" charset="0"/>
                <a:cs typeface="Arial" charset="0"/>
              </a:defRPr>
            </a:lvl8pPr>
            <a:lvl9pPr marL="3886200" indent="-228600" defTabSz="901700" eaLnBrk="0" fontAlgn="base" hangingPunct="0">
              <a:spcBef>
                <a:spcPct val="0"/>
              </a:spcBef>
              <a:spcAft>
                <a:spcPct val="0"/>
              </a:spcAft>
              <a:defRPr sz="2400" b="1">
                <a:solidFill>
                  <a:schemeClr val="tx1"/>
                </a:solidFill>
                <a:latin typeface="Arial" charset="0"/>
                <a:cs typeface="Arial" charset="0"/>
              </a:defRPr>
            </a:lvl9pPr>
          </a:lstStyle>
          <a:p>
            <a:pPr algn="r"/>
            <a:fld id="{ACE20BE7-F2F3-4E26-9454-50B18F790A4E}" type="slidenum">
              <a:rPr lang="en-US" sz="800" b="0">
                <a:ea typeface="ＭＳ Ｐゴシック" pitchFamily="34" charset="-128"/>
              </a:rPr>
              <a:pPr algn="r"/>
              <a:t>6</a:t>
            </a:fld>
            <a:endParaRPr lang="en-US" sz="800" b="0" dirty="0">
              <a:ea typeface="ＭＳ Ｐゴシック" pitchFamily="34" charset="-128"/>
            </a:endParaRPr>
          </a:p>
        </p:txBody>
      </p:sp>
      <p:sp>
        <p:nvSpPr>
          <p:cNvPr id="21507" name="Rectangle 2"/>
          <p:cNvSpPr>
            <a:spLocks noGrp="1" noRot="1" noChangeAspect="1" noChangeArrowheads="1" noTextEdit="1"/>
          </p:cNvSpPr>
          <p:nvPr>
            <p:ph type="sldImg"/>
          </p:nvPr>
        </p:nvSpPr>
        <p:spPr>
          <a:ln/>
        </p:spPr>
      </p:sp>
      <p:sp>
        <p:nvSpPr>
          <p:cNvPr id="2150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dirty="0"/>
          </a:p>
        </p:txBody>
      </p:sp>
    </p:spTree>
    <p:extLst>
      <p:ext uri="{BB962C8B-B14F-4D97-AF65-F5344CB8AC3E}">
        <p14:creationId xmlns:p14="http://schemas.microsoft.com/office/powerpoint/2010/main" val="17844004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a:fld id="{7391C207-9349-46D5-9D89-8ADDA5014D1F}" type="slidenum">
              <a:rPr lang="en-US" sz="800" b="0"/>
              <a:pPr algn="r"/>
              <a:t>7</a:t>
            </a:fld>
            <a:endParaRPr lang="en-US" sz="800" b="0" dirty="0"/>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dirty="0"/>
          </a:p>
        </p:txBody>
      </p:sp>
    </p:spTree>
    <p:extLst>
      <p:ext uri="{BB962C8B-B14F-4D97-AF65-F5344CB8AC3E}">
        <p14:creationId xmlns:p14="http://schemas.microsoft.com/office/powerpoint/2010/main" val="33684715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a:fld id="{7391C207-9349-46D5-9D89-8ADDA5014D1F}" type="slidenum">
              <a:rPr lang="en-US" sz="800" b="0"/>
              <a:pPr algn="r"/>
              <a:t>8</a:t>
            </a:fld>
            <a:endParaRPr lang="en-US" sz="800" b="0" dirty="0"/>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dirty="0">
              <a:latin typeface="Arial" charset="0"/>
            </a:endParaRPr>
          </a:p>
        </p:txBody>
      </p:sp>
    </p:spTree>
    <p:extLst>
      <p:ext uri="{BB962C8B-B14F-4D97-AF65-F5344CB8AC3E}">
        <p14:creationId xmlns:p14="http://schemas.microsoft.com/office/powerpoint/2010/main" val="8712724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a:fld id="{7391C207-9349-46D5-9D89-8ADDA5014D1F}" type="slidenum">
              <a:rPr lang="en-US" sz="800" b="0"/>
              <a:pPr algn="r"/>
              <a:t>9</a:t>
            </a:fld>
            <a:endParaRPr lang="en-US" sz="800" b="0" dirty="0"/>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b="0" baseline="0" dirty="0">
                <a:latin typeface="Arial" charset="0"/>
              </a:rPr>
              <a:t>This slide can be used to foment class discussion. It should help the students to understand the opportunities to get involve in student competitions.</a:t>
            </a:r>
          </a:p>
        </p:txBody>
      </p:sp>
    </p:spTree>
    <p:extLst>
      <p:ext uri="{BB962C8B-B14F-4D97-AF65-F5344CB8AC3E}">
        <p14:creationId xmlns:p14="http://schemas.microsoft.com/office/powerpoint/2010/main" val="300844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2" descr="PPt_CoverArt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893888"/>
            <a:ext cx="9140825" cy="2449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3"/>
          <p:cNvSpPr>
            <a:spLocks noChangeArrowheads="1"/>
          </p:cNvSpPr>
          <p:nvPr/>
        </p:nvSpPr>
        <p:spPr bwMode="auto">
          <a:xfrm>
            <a:off x="4498975" y="6670675"/>
            <a:ext cx="2347913" cy="19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nchorCtr="1">
            <a:spAutoFit/>
          </a:bodyPr>
          <a:lstStyle/>
          <a:p>
            <a:pPr algn="l" defTabSz="814388">
              <a:lnSpc>
                <a:spcPct val="100000"/>
              </a:lnSpc>
            </a:pPr>
            <a:r>
              <a:rPr lang="en-US" sz="700" dirty="0">
                <a:solidFill>
                  <a:srgbClr val="D3D3D3"/>
                </a:solidFill>
              </a:rPr>
              <a:t>© 2007 – 2010, Cisco Systems, Inc. All rights reserved.</a:t>
            </a:r>
          </a:p>
        </p:txBody>
      </p:sp>
      <p:sp>
        <p:nvSpPr>
          <p:cNvPr id="6" name="Rectangle 4"/>
          <p:cNvSpPr>
            <a:spLocks noChangeArrowheads="1"/>
          </p:cNvSpPr>
          <p:nvPr/>
        </p:nvSpPr>
        <p:spPr bwMode="auto">
          <a:xfrm>
            <a:off x="7123113" y="6672263"/>
            <a:ext cx="650875" cy="18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spAutoFit/>
          </a:bodyPr>
          <a:lstStyle/>
          <a:p>
            <a:pPr algn="r" defTabSz="814388">
              <a:lnSpc>
                <a:spcPct val="100000"/>
              </a:lnSpc>
            </a:pPr>
            <a:r>
              <a:rPr lang="en-US" sz="700" dirty="0">
                <a:solidFill>
                  <a:srgbClr val="D3D3D3"/>
                </a:solidFill>
              </a:rPr>
              <a:t>Cisco Public</a:t>
            </a:r>
          </a:p>
        </p:txBody>
      </p:sp>
      <p:sp>
        <p:nvSpPr>
          <p:cNvPr id="7" name="Rectangle 5"/>
          <p:cNvSpPr>
            <a:spLocks noChangeArrowheads="1"/>
          </p:cNvSpPr>
          <p:nvPr/>
        </p:nvSpPr>
        <p:spPr bwMode="auto">
          <a:xfrm>
            <a:off x="193675" y="6562725"/>
            <a:ext cx="962025" cy="29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124" tIns="41061" rIns="82124" bIns="41061" anchor="b">
            <a:spAutoFit/>
          </a:bodyPr>
          <a:lstStyle/>
          <a:p>
            <a:pPr algn="l" defTabSz="814388">
              <a:lnSpc>
                <a:spcPct val="100000"/>
              </a:lnSpc>
            </a:pPr>
            <a:r>
              <a:rPr lang="en-US" sz="700" dirty="0">
                <a:solidFill>
                  <a:srgbClr val="D3D3D3"/>
                </a:solidFill>
              </a:rPr>
              <a:t>ITE PC v4.1</a:t>
            </a:r>
          </a:p>
          <a:p>
            <a:pPr algn="l" defTabSz="814388">
              <a:lnSpc>
                <a:spcPct val="100000"/>
              </a:lnSpc>
            </a:pPr>
            <a:r>
              <a:rPr lang="en-US" sz="700" dirty="0">
                <a:solidFill>
                  <a:srgbClr val="D3D3D3"/>
                </a:solidFill>
              </a:rPr>
              <a:t>Chapter 1</a:t>
            </a:r>
          </a:p>
        </p:txBody>
      </p:sp>
      <p:sp>
        <p:nvSpPr>
          <p:cNvPr id="8" name="Rectangle 6"/>
          <p:cNvSpPr>
            <a:spLocks noChangeArrowheads="1"/>
          </p:cNvSpPr>
          <p:nvPr/>
        </p:nvSpPr>
        <p:spPr bwMode="auto">
          <a:xfrm>
            <a:off x="8596313" y="6626225"/>
            <a:ext cx="320675"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spAutoFit/>
          </a:bodyPr>
          <a:lstStyle/>
          <a:p>
            <a:pPr algn="r" defTabSz="814388">
              <a:lnSpc>
                <a:spcPct val="100000"/>
              </a:lnSpc>
            </a:pPr>
            <a:fld id="{DC7FBAF0-BCF5-8741-945F-3C6763791038}" type="slidenum">
              <a:rPr lang="en-US" sz="1000">
                <a:solidFill>
                  <a:srgbClr val="D3D3D3"/>
                </a:solidFill>
              </a:rPr>
              <a:pPr algn="r" defTabSz="814388">
                <a:lnSpc>
                  <a:spcPct val="100000"/>
                </a:lnSpc>
              </a:pPr>
              <a:t>‹#›</a:t>
            </a:fld>
            <a:endParaRPr lang="en-US" sz="1000" dirty="0">
              <a:solidFill>
                <a:srgbClr val="D3D3D3"/>
              </a:solidFill>
            </a:endParaRPr>
          </a:p>
        </p:txBody>
      </p:sp>
      <p:pic>
        <p:nvPicPr>
          <p:cNvPr id="9" name="Picture 9" descr="Cisco_NewLogo"/>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5483225" y="5940425"/>
            <a:ext cx="3354388" cy="474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0" descr="Cisc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6063" y="119063"/>
            <a:ext cx="1171575" cy="904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90247" name="Rectangle 7"/>
          <p:cNvSpPr>
            <a:spLocks noGrp="1" noChangeArrowheads="1"/>
          </p:cNvSpPr>
          <p:nvPr>
            <p:ph type="ctrTitle"/>
          </p:nvPr>
        </p:nvSpPr>
        <p:spPr bwMode="white">
          <a:xfrm>
            <a:off x="311150" y="2671763"/>
            <a:ext cx="3768725" cy="830262"/>
          </a:xfrm>
          <a:ln/>
        </p:spPr>
        <p:txBody>
          <a:bodyPr anchor="ctr"/>
          <a:lstStyle>
            <a:lvl1pPr>
              <a:defRPr sz="3000" b="0">
                <a:solidFill>
                  <a:srgbClr val="FFFFFF"/>
                </a:solidFill>
              </a:defRPr>
            </a:lvl1pPr>
          </a:lstStyle>
          <a:p>
            <a:r>
              <a:rPr lang="en-US"/>
              <a:t>Click To Edit Master Title Style</a:t>
            </a:r>
          </a:p>
        </p:txBody>
      </p:sp>
      <p:sp>
        <p:nvSpPr>
          <p:cNvPr id="1290248" name="Rectangle 8"/>
          <p:cNvSpPr>
            <a:spLocks noGrp="1" noChangeArrowheads="1"/>
          </p:cNvSpPr>
          <p:nvPr>
            <p:ph type="subTitle" idx="1" hasCustomPrompt="1"/>
          </p:nvPr>
        </p:nvSpPr>
        <p:spPr>
          <a:xfrm>
            <a:off x="311150" y="4672013"/>
            <a:ext cx="4103688" cy="658812"/>
          </a:xfrm>
          <a:ln/>
        </p:spPr>
        <p:txBody>
          <a:bodyPr/>
          <a:lstStyle>
            <a:lvl1pPr marL="0" indent="0">
              <a:lnSpc>
                <a:spcPct val="90000"/>
              </a:lnSpc>
              <a:buFont typeface="Wingdings" pitchFamily="2" charset="2"/>
              <a:buNone/>
              <a:defRPr sz="2000" b="1">
                <a:solidFill>
                  <a:schemeClr val="bg2"/>
                </a:solidFill>
              </a:defRPr>
            </a:lvl1pPr>
          </a:lstStyle>
          <a:p>
            <a:r>
              <a:rPr lang="en-US" dirty="0">
                <a:latin typeface="Arial" charset="0"/>
              </a:rPr>
              <a:t>Cybersecurity Essentials v1.0</a:t>
            </a:r>
            <a:endParaRPr lang="en-US" dirty="0"/>
          </a:p>
        </p:txBody>
      </p:sp>
    </p:spTree>
    <p:extLst>
      <p:ext uri="{BB962C8B-B14F-4D97-AF65-F5344CB8AC3E}">
        <p14:creationId xmlns:p14="http://schemas.microsoft.com/office/powerpoint/2010/main" val="38540273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7525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65925" y="798513"/>
            <a:ext cx="2035175" cy="47879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55638" y="798513"/>
            <a:ext cx="5957887" cy="47879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67663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55638" y="798513"/>
            <a:ext cx="8145462" cy="838200"/>
          </a:xfrm>
        </p:spPr>
        <p:txBody>
          <a:bodyPr/>
          <a:lstStyle/>
          <a:p>
            <a:r>
              <a:rPr lang="en-US"/>
              <a:t>Click to edit Master title style</a:t>
            </a:r>
          </a:p>
        </p:txBody>
      </p:sp>
      <p:sp>
        <p:nvSpPr>
          <p:cNvPr id="3" name="Table Placeholder 2"/>
          <p:cNvSpPr>
            <a:spLocks noGrp="1"/>
          </p:cNvSpPr>
          <p:nvPr>
            <p:ph type="tbl" idx="1"/>
          </p:nvPr>
        </p:nvSpPr>
        <p:spPr>
          <a:xfrm>
            <a:off x="655638" y="2014538"/>
            <a:ext cx="7940675" cy="3571875"/>
          </a:xfrm>
        </p:spPr>
        <p:txBody>
          <a:bodyPr/>
          <a:lstStyle/>
          <a:p>
            <a:pPr lvl="0"/>
            <a:endParaRPr lang="en-US" noProof="0" dirty="0"/>
          </a:p>
        </p:txBody>
      </p:sp>
    </p:spTree>
    <p:extLst>
      <p:ext uri="{BB962C8B-B14F-4D97-AF65-F5344CB8AC3E}">
        <p14:creationId xmlns:p14="http://schemas.microsoft.com/office/powerpoint/2010/main" val="39697481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8" descr="PPt_4face_021208.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1911350"/>
            <a:ext cx="9144000" cy="2432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78"/>
          <p:cNvSpPr>
            <a:spLocks noChangeArrowheads="1"/>
          </p:cNvSpPr>
          <p:nvPr/>
        </p:nvSpPr>
        <p:spPr bwMode="auto">
          <a:xfrm>
            <a:off x="4498975" y="6672263"/>
            <a:ext cx="2022475" cy="18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nchorCtr="1">
            <a:spAutoFit/>
          </a:bodyPr>
          <a:lstStyle/>
          <a:p>
            <a:pPr algn="l" defTabSz="814388">
              <a:lnSpc>
                <a:spcPct val="100000"/>
              </a:lnSpc>
            </a:pPr>
            <a:r>
              <a:rPr lang="en-US" sz="700" dirty="0">
                <a:solidFill>
                  <a:srgbClr val="D3D3D3"/>
                </a:solidFill>
              </a:rPr>
              <a:t>© 2008 Cisco Systems, Inc. All rights reserved.</a:t>
            </a:r>
          </a:p>
        </p:txBody>
      </p:sp>
      <p:sp>
        <p:nvSpPr>
          <p:cNvPr id="6" name="Rectangle 279"/>
          <p:cNvSpPr>
            <a:spLocks noChangeArrowheads="1"/>
          </p:cNvSpPr>
          <p:nvPr/>
        </p:nvSpPr>
        <p:spPr bwMode="auto">
          <a:xfrm>
            <a:off x="6896100" y="6672263"/>
            <a:ext cx="877888" cy="18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spAutoFit/>
          </a:bodyPr>
          <a:lstStyle/>
          <a:p>
            <a:pPr algn="r" defTabSz="814388">
              <a:lnSpc>
                <a:spcPct val="100000"/>
              </a:lnSpc>
            </a:pPr>
            <a:r>
              <a:rPr lang="en-US" sz="700" dirty="0">
                <a:solidFill>
                  <a:srgbClr val="D3D3D3"/>
                </a:solidFill>
              </a:rPr>
              <a:t>Cisco Confidential</a:t>
            </a:r>
          </a:p>
        </p:txBody>
      </p:sp>
      <p:sp>
        <p:nvSpPr>
          <p:cNvPr id="7" name="Rectangle 280"/>
          <p:cNvSpPr>
            <a:spLocks noChangeArrowheads="1"/>
          </p:cNvSpPr>
          <p:nvPr/>
        </p:nvSpPr>
        <p:spPr bwMode="auto">
          <a:xfrm>
            <a:off x="193675" y="6672263"/>
            <a:ext cx="962025" cy="18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124" tIns="41061" rIns="82124" bIns="41061" anchor="b">
            <a:spAutoFit/>
          </a:bodyPr>
          <a:lstStyle/>
          <a:p>
            <a:pPr algn="l" defTabSz="814388">
              <a:lnSpc>
                <a:spcPct val="100000"/>
              </a:lnSpc>
            </a:pPr>
            <a:r>
              <a:rPr lang="en-US" sz="700" dirty="0">
                <a:solidFill>
                  <a:srgbClr val="D3D3D3"/>
                </a:solidFill>
              </a:rPr>
              <a:t>Presentation_ID</a:t>
            </a:r>
          </a:p>
        </p:txBody>
      </p:sp>
      <p:sp>
        <p:nvSpPr>
          <p:cNvPr id="8" name="Rectangle 281"/>
          <p:cNvSpPr>
            <a:spLocks noChangeArrowheads="1"/>
          </p:cNvSpPr>
          <p:nvPr/>
        </p:nvSpPr>
        <p:spPr bwMode="auto">
          <a:xfrm>
            <a:off x="8596313" y="6626225"/>
            <a:ext cx="320675"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spAutoFit/>
          </a:bodyPr>
          <a:lstStyle/>
          <a:p>
            <a:pPr algn="r" defTabSz="814388">
              <a:lnSpc>
                <a:spcPct val="100000"/>
              </a:lnSpc>
            </a:pPr>
            <a:fld id="{7F1BC4EF-034A-F647-AA58-B71D58802FDB}" type="slidenum">
              <a:rPr lang="en-US" sz="1000">
                <a:solidFill>
                  <a:srgbClr val="D3D3D3"/>
                </a:solidFill>
              </a:rPr>
              <a:pPr algn="r" defTabSz="814388">
                <a:lnSpc>
                  <a:spcPct val="100000"/>
                </a:lnSpc>
              </a:pPr>
              <a:t>‹#›</a:t>
            </a:fld>
            <a:endParaRPr lang="en-US" sz="1000" dirty="0">
              <a:solidFill>
                <a:srgbClr val="D3D3D3"/>
              </a:solidFill>
            </a:endParaRPr>
          </a:p>
        </p:txBody>
      </p:sp>
      <p:pic>
        <p:nvPicPr>
          <p:cNvPr id="9" name="Picture 331" descr="Cisco_NewLogo"/>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5483225" y="5940425"/>
            <a:ext cx="3354388" cy="474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333" descr="Cisc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6063" y="119063"/>
            <a:ext cx="1171575" cy="904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9873" name="Rectangle 209"/>
          <p:cNvSpPr>
            <a:spLocks noGrp="1" noChangeArrowheads="1"/>
          </p:cNvSpPr>
          <p:nvPr>
            <p:ph type="ctrTitle"/>
          </p:nvPr>
        </p:nvSpPr>
        <p:spPr bwMode="white">
          <a:xfrm>
            <a:off x="311150" y="2671763"/>
            <a:ext cx="3768725" cy="830262"/>
          </a:xfrm>
          <a:ln/>
        </p:spPr>
        <p:txBody>
          <a:bodyPr anchor="ctr"/>
          <a:lstStyle>
            <a:lvl1pPr>
              <a:defRPr sz="3000" b="0">
                <a:solidFill>
                  <a:srgbClr val="FFFFFF"/>
                </a:solidFill>
              </a:defRPr>
            </a:lvl1pPr>
          </a:lstStyle>
          <a:p>
            <a:r>
              <a:rPr lang="en-US"/>
              <a:t>Click to edit Master title style</a:t>
            </a:r>
          </a:p>
        </p:txBody>
      </p:sp>
      <p:sp>
        <p:nvSpPr>
          <p:cNvPr id="369874" name="Rectangle 210"/>
          <p:cNvSpPr>
            <a:spLocks noGrp="1" noChangeArrowheads="1"/>
          </p:cNvSpPr>
          <p:nvPr>
            <p:ph type="subTitle" idx="1" hasCustomPrompt="1"/>
          </p:nvPr>
        </p:nvSpPr>
        <p:spPr>
          <a:xfrm>
            <a:off x="311150" y="4672013"/>
            <a:ext cx="4103688" cy="658812"/>
          </a:xfrm>
          <a:ln/>
        </p:spPr>
        <p:txBody>
          <a:bodyPr/>
          <a:lstStyle>
            <a:lvl1pPr marL="0" indent="0">
              <a:lnSpc>
                <a:spcPct val="90000"/>
              </a:lnSpc>
              <a:buFont typeface="Wingdings" pitchFamily="2" charset="2"/>
              <a:buNone/>
              <a:defRPr sz="2000" b="1">
                <a:solidFill>
                  <a:schemeClr val="bg2"/>
                </a:solidFill>
              </a:defRPr>
            </a:lvl1pPr>
          </a:lstStyle>
          <a:p>
            <a:r>
              <a:rPr lang="en-US" dirty="0">
                <a:latin typeface="Arial" charset="0"/>
              </a:rPr>
              <a:t>Cybersecurity Essentials v1.0</a:t>
            </a:r>
            <a:endParaRPr lang="en-US" dirty="0"/>
          </a:p>
        </p:txBody>
      </p:sp>
    </p:spTree>
    <p:extLst>
      <p:ext uri="{BB962C8B-B14F-4D97-AF65-F5344CB8AC3E}">
        <p14:creationId xmlns:p14="http://schemas.microsoft.com/office/powerpoint/2010/main" val="8848856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10473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33228517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55638" y="2014538"/>
            <a:ext cx="3894137" cy="35718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02175" y="2014538"/>
            <a:ext cx="3894138" cy="35718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92319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643739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408482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85695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55638" y="702293"/>
            <a:ext cx="8145462" cy="838200"/>
          </a:xfrm>
        </p:spPr>
        <p:txBody>
          <a:bodyPr/>
          <a:lstStyle/>
          <a:p>
            <a:r>
              <a:rPr lang="en-US"/>
              <a:t>Click to edit Master title style</a:t>
            </a:r>
          </a:p>
        </p:txBody>
      </p:sp>
      <p:sp>
        <p:nvSpPr>
          <p:cNvPr id="3" name="Content Placeholder 2"/>
          <p:cNvSpPr>
            <a:spLocks noGrp="1"/>
          </p:cNvSpPr>
          <p:nvPr>
            <p:ph idx="1"/>
          </p:nvPr>
        </p:nvSpPr>
        <p:spPr>
          <a:xfrm>
            <a:off x="655638" y="1687390"/>
            <a:ext cx="7940675" cy="47207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097551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8542533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1374911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9862915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65925" y="798513"/>
            <a:ext cx="2035175" cy="47879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55638" y="798513"/>
            <a:ext cx="5957887" cy="47879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31607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7811502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55638" y="2014538"/>
            <a:ext cx="3894137" cy="35718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02175" y="2014538"/>
            <a:ext cx="3894138" cy="35718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38947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002792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883690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48584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7749952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2919012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5.pn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55638" y="798513"/>
            <a:ext cx="8145462"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82124" tIns="41061" rIns="82124" bIns="41061" numCol="1" anchor="b" anchorCtr="0" compatLnSpc="1">
            <a:prstTxWarp prst="textNoShape">
              <a:avLst/>
            </a:prstTxWarp>
          </a:bodyPr>
          <a:lstStyle/>
          <a:p>
            <a:pPr lvl="0"/>
            <a:r>
              <a:rPr lang="en-US"/>
              <a:t>Slide Title</a:t>
            </a:r>
          </a:p>
        </p:txBody>
      </p:sp>
      <p:sp>
        <p:nvSpPr>
          <p:cNvPr id="1027" name="Rectangle 4"/>
          <p:cNvSpPr>
            <a:spLocks noChangeArrowheads="1"/>
          </p:cNvSpPr>
          <p:nvPr/>
        </p:nvSpPr>
        <p:spPr bwMode="auto">
          <a:xfrm>
            <a:off x="193675" y="6562725"/>
            <a:ext cx="962025" cy="29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124" tIns="41061" rIns="82124" bIns="41061" anchor="b">
            <a:spAutoFit/>
          </a:bodyPr>
          <a:lstStyle/>
          <a:p>
            <a:pPr algn="l" defTabSz="814388">
              <a:lnSpc>
                <a:spcPct val="100000"/>
              </a:lnSpc>
            </a:pPr>
            <a:r>
              <a:rPr lang="en-US" sz="700" dirty="0">
                <a:solidFill>
                  <a:srgbClr val="D3D3D3"/>
                </a:solidFill>
              </a:rPr>
              <a:t>ITE PC v4.1</a:t>
            </a:r>
          </a:p>
          <a:p>
            <a:pPr algn="l" defTabSz="814388">
              <a:lnSpc>
                <a:spcPct val="100000"/>
              </a:lnSpc>
            </a:pPr>
            <a:r>
              <a:rPr lang="en-US" sz="700" dirty="0">
                <a:solidFill>
                  <a:srgbClr val="D3D3D3"/>
                </a:solidFill>
              </a:rPr>
              <a:t>Chapter 1</a:t>
            </a:r>
          </a:p>
        </p:txBody>
      </p:sp>
      <p:sp>
        <p:nvSpPr>
          <p:cNvPr id="1028" name="Rectangle 5"/>
          <p:cNvSpPr>
            <a:spLocks noChangeArrowheads="1"/>
          </p:cNvSpPr>
          <p:nvPr/>
        </p:nvSpPr>
        <p:spPr bwMode="auto">
          <a:xfrm>
            <a:off x="8596313" y="6626225"/>
            <a:ext cx="320675"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spAutoFit/>
          </a:bodyPr>
          <a:lstStyle/>
          <a:p>
            <a:pPr algn="r" defTabSz="814388">
              <a:lnSpc>
                <a:spcPct val="100000"/>
              </a:lnSpc>
            </a:pPr>
            <a:fld id="{28856D66-2D7E-BA44-8BF8-F720D8CAD36C}" type="slidenum">
              <a:rPr lang="en-US" sz="1000">
                <a:solidFill>
                  <a:srgbClr val="D3D3D3"/>
                </a:solidFill>
              </a:rPr>
              <a:pPr algn="r" defTabSz="814388">
                <a:lnSpc>
                  <a:spcPct val="100000"/>
                </a:lnSpc>
              </a:pPr>
              <a:t>‹#›</a:t>
            </a:fld>
            <a:endParaRPr lang="en-US" sz="1000" dirty="0">
              <a:solidFill>
                <a:srgbClr val="D3D3D3"/>
              </a:solidFill>
            </a:endParaRPr>
          </a:p>
        </p:txBody>
      </p:sp>
      <p:sp>
        <p:nvSpPr>
          <p:cNvPr id="1029" name="Rectangle 6"/>
          <p:cNvSpPr>
            <a:spLocks noGrp="1" noChangeArrowheads="1"/>
          </p:cNvSpPr>
          <p:nvPr>
            <p:ph type="body" idx="1"/>
          </p:nvPr>
        </p:nvSpPr>
        <p:spPr bwMode="auto">
          <a:xfrm>
            <a:off x="636398" y="2078328"/>
            <a:ext cx="7940675" cy="3950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82124" tIns="41061" rIns="82124" bIns="41061" numCol="1" anchor="t" anchorCtr="0" compatLnSpc="1">
            <a:prstTxWarp prst="textNoShape">
              <a:avLst/>
            </a:prstTxWarp>
          </a:bodyPr>
          <a:lstStyle/>
          <a:p>
            <a:pPr lvl="0"/>
            <a:r>
              <a:rPr lang="en-US"/>
              <a:t>Body Text</a:t>
            </a:r>
          </a:p>
          <a:p>
            <a:pPr lvl="1"/>
            <a:r>
              <a:rPr lang="en-US"/>
              <a:t>Second Level</a:t>
            </a:r>
          </a:p>
          <a:p>
            <a:pPr lvl="2"/>
            <a:r>
              <a:rPr lang="en-US"/>
              <a:t>Third Level</a:t>
            </a:r>
          </a:p>
          <a:p>
            <a:pPr lvl="3"/>
            <a:r>
              <a:rPr lang="en-US"/>
              <a:t>Fourth Level</a:t>
            </a:r>
          </a:p>
          <a:p>
            <a:pPr lvl="4"/>
            <a:r>
              <a:rPr lang="en-US"/>
              <a:t>Fifth Level</a:t>
            </a:r>
          </a:p>
        </p:txBody>
      </p:sp>
      <p:pic>
        <p:nvPicPr>
          <p:cNvPr id="1030" name="Picture 7" descr="PPt_TopBand_Artwork"/>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0" y="0"/>
            <a:ext cx="9140825"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1" name="Rectangle 8"/>
          <p:cNvSpPr>
            <a:spLocks noChangeArrowheads="1"/>
          </p:cNvSpPr>
          <p:nvPr/>
        </p:nvSpPr>
        <p:spPr bwMode="auto">
          <a:xfrm>
            <a:off x="4498975" y="6670675"/>
            <a:ext cx="2347913" cy="19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nchorCtr="1">
            <a:spAutoFit/>
          </a:bodyPr>
          <a:lstStyle/>
          <a:p>
            <a:pPr algn="l" defTabSz="814388">
              <a:lnSpc>
                <a:spcPct val="100000"/>
              </a:lnSpc>
            </a:pPr>
            <a:r>
              <a:rPr lang="en-US" sz="700" dirty="0">
                <a:solidFill>
                  <a:srgbClr val="D3D3D3"/>
                </a:solidFill>
              </a:rPr>
              <a:t>© 2007 – 2010, Cisco Systems, Inc. All rights reserved.</a:t>
            </a:r>
          </a:p>
        </p:txBody>
      </p:sp>
      <p:sp>
        <p:nvSpPr>
          <p:cNvPr id="1032" name="Rectangle 9"/>
          <p:cNvSpPr>
            <a:spLocks noChangeArrowheads="1"/>
          </p:cNvSpPr>
          <p:nvPr/>
        </p:nvSpPr>
        <p:spPr bwMode="auto">
          <a:xfrm>
            <a:off x="7123113" y="6672263"/>
            <a:ext cx="650875" cy="18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spAutoFit/>
          </a:bodyPr>
          <a:lstStyle/>
          <a:p>
            <a:pPr algn="r" defTabSz="814388">
              <a:lnSpc>
                <a:spcPct val="100000"/>
              </a:lnSpc>
            </a:pPr>
            <a:r>
              <a:rPr lang="en-US" sz="700" dirty="0">
                <a:solidFill>
                  <a:srgbClr val="D3D3D3"/>
                </a:solidFill>
              </a:rPr>
              <a:t>Cisco Public</a:t>
            </a:r>
          </a:p>
        </p:txBody>
      </p:sp>
    </p:spTree>
  </p:cSld>
  <p:clrMap bg1="lt1" tx1="dk1" bg2="lt2" tx2="dk2" accent1="accent1" accent2="accent2" accent3="accent3" accent4="accent4" accent5="accent5" accent6="accent6" hlink="hlink" folHlink="folHlink"/>
  <p:sldLayoutIdLst>
    <p:sldLayoutId id="2147484055" r:id="rId1"/>
    <p:sldLayoutId id="2147484034" r:id="rId2"/>
    <p:sldLayoutId id="2147484035" r:id="rId3"/>
    <p:sldLayoutId id="2147484036" r:id="rId4"/>
    <p:sldLayoutId id="2147484037" r:id="rId5"/>
    <p:sldLayoutId id="2147484038" r:id="rId6"/>
    <p:sldLayoutId id="2147484039" r:id="rId7"/>
    <p:sldLayoutId id="2147484040" r:id="rId8"/>
    <p:sldLayoutId id="2147484041" r:id="rId9"/>
    <p:sldLayoutId id="2147484042" r:id="rId10"/>
    <p:sldLayoutId id="2147484043" r:id="rId11"/>
    <p:sldLayoutId id="2147484044" r:id="rId12"/>
  </p:sldLayoutIdLst>
  <p:txStyles>
    <p:titleStyle>
      <a:lvl1pPr algn="l" defTabSz="814388" rtl="0" eaLnBrk="0" fontAlgn="base" hangingPunct="0">
        <a:lnSpc>
          <a:spcPct val="90000"/>
        </a:lnSpc>
        <a:spcBef>
          <a:spcPct val="0"/>
        </a:spcBef>
        <a:spcAft>
          <a:spcPct val="0"/>
        </a:spcAft>
        <a:defRPr sz="3200" b="1">
          <a:solidFill>
            <a:srgbClr val="708CA1"/>
          </a:solidFill>
          <a:latin typeface="+mj-lt"/>
          <a:ea typeface="ＭＳ Ｐゴシック" charset="0"/>
          <a:cs typeface="ＭＳ Ｐゴシック" charset="0"/>
        </a:defRPr>
      </a:lvl1pPr>
      <a:lvl2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2pPr>
      <a:lvl3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3pPr>
      <a:lvl4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4pPr>
      <a:lvl5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5pPr>
      <a:lvl6pPr marL="457200" algn="l" defTabSz="814388" rtl="0" fontAlgn="base">
        <a:lnSpc>
          <a:spcPct val="90000"/>
        </a:lnSpc>
        <a:spcBef>
          <a:spcPct val="0"/>
        </a:spcBef>
        <a:spcAft>
          <a:spcPct val="0"/>
        </a:spcAft>
        <a:defRPr sz="3200" b="1">
          <a:solidFill>
            <a:srgbClr val="708CA1"/>
          </a:solidFill>
          <a:latin typeface="Arial" charset="0"/>
        </a:defRPr>
      </a:lvl6pPr>
      <a:lvl7pPr marL="914400" algn="l" defTabSz="814388" rtl="0" fontAlgn="base">
        <a:lnSpc>
          <a:spcPct val="90000"/>
        </a:lnSpc>
        <a:spcBef>
          <a:spcPct val="0"/>
        </a:spcBef>
        <a:spcAft>
          <a:spcPct val="0"/>
        </a:spcAft>
        <a:defRPr sz="3200" b="1">
          <a:solidFill>
            <a:srgbClr val="708CA1"/>
          </a:solidFill>
          <a:latin typeface="Arial" charset="0"/>
        </a:defRPr>
      </a:lvl7pPr>
      <a:lvl8pPr marL="1371600" algn="l" defTabSz="814388" rtl="0" fontAlgn="base">
        <a:lnSpc>
          <a:spcPct val="90000"/>
        </a:lnSpc>
        <a:spcBef>
          <a:spcPct val="0"/>
        </a:spcBef>
        <a:spcAft>
          <a:spcPct val="0"/>
        </a:spcAft>
        <a:defRPr sz="3200" b="1">
          <a:solidFill>
            <a:srgbClr val="708CA1"/>
          </a:solidFill>
          <a:latin typeface="Arial" charset="0"/>
        </a:defRPr>
      </a:lvl8pPr>
      <a:lvl9pPr marL="1828800" algn="l" defTabSz="814388" rtl="0" fontAlgn="base">
        <a:lnSpc>
          <a:spcPct val="90000"/>
        </a:lnSpc>
        <a:spcBef>
          <a:spcPct val="0"/>
        </a:spcBef>
        <a:spcAft>
          <a:spcPct val="0"/>
        </a:spcAft>
        <a:defRPr sz="3200" b="1">
          <a:solidFill>
            <a:srgbClr val="708CA1"/>
          </a:solidFill>
          <a:latin typeface="Arial" charset="0"/>
        </a:defRPr>
      </a:lvl9pPr>
    </p:titleStyle>
    <p:body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0" fontAlgn="base" hangingPunct="0">
        <a:lnSpc>
          <a:spcPct val="95000"/>
        </a:lnSpc>
        <a:spcBef>
          <a:spcPct val="35000"/>
        </a:spcBef>
        <a:spcAft>
          <a:spcPct val="0"/>
        </a:spcAft>
        <a:buClr>
          <a:srgbClr val="708CA1"/>
        </a:buClr>
        <a:defRPr sz="2000">
          <a:solidFill>
            <a:schemeClr val="tx1"/>
          </a:solidFill>
          <a:latin typeface="+mn-lt"/>
        </a:defRPr>
      </a:lvl6pPr>
      <a:lvl7pPr marL="2519363" algn="l" defTabSz="814388" rtl="0" eaLnBrk="0" fontAlgn="base" hangingPunct="0">
        <a:lnSpc>
          <a:spcPct val="95000"/>
        </a:lnSpc>
        <a:spcBef>
          <a:spcPct val="35000"/>
        </a:spcBef>
        <a:spcAft>
          <a:spcPct val="0"/>
        </a:spcAft>
        <a:buClr>
          <a:srgbClr val="708CA1"/>
        </a:buClr>
        <a:defRPr sz="2000">
          <a:solidFill>
            <a:schemeClr val="tx1"/>
          </a:solidFill>
          <a:latin typeface="+mn-lt"/>
        </a:defRPr>
      </a:lvl7pPr>
      <a:lvl8pPr marL="2976563" algn="l" defTabSz="814388" rtl="0" eaLnBrk="0" fontAlgn="base" hangingPunct="0">
        <a:lnSpc>
          <a:spcPct val="95000"/>
        </a:lnSpc>
        <a:spcBef>
          <a:spcPct val="35000"/>
        </a:spcBef>
        <a:spcAft>
          <a:spcPct val="0"/>
        </a:spcAft>
        <a:buClr>
          <a:srgbClr val="708CA1"/>
        </a:buClr>
        <a:defRPr sz="2000">
          <a:solidFill>
            <a:schemeClr val="tx1"/>
          </a:solidFill>
          <a:latin typeface="+mn-lt"/>
        </a:defRPr>
      </a:lvl8pPr>
      <a:lvl9pPr marL="3433763" algn="l" defTabSz="814388" rtl="0" eaLnBrk="0" fontAlgn="base" hangingPunct="0">
        <a:lnSpc>
          <a:spcPct val="95000"/>
        </a:lnSpc>
        <a:spcBef>
          <a:spcPct val="35000"/>
        </a:spcBef>
        <a:spcAft>
          <a:spcPct val="0"/>
        </a:spcAft>
        <a:buClr>
          <a:srgbClr val="708CA1"/>
        </a:buCl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6146"/>
          <p:cNvSpPr>
            <a:spLocks noGrp="1" noChangeArrowheads="1"/>
          </p:cNvSpPr>
          <p:nvPr>
            <p:ph type="title"/>
          </p:nvPr>
        </p:nvSpPr>
        <p:spPr bwMode="auto">
          <a:xfrm>
            <a:off x="193868" y="394392"/>
            <a:ext cx="8772157"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82124" tIns="41061" rIns="82124" bIns="41061" numCol="1" anchor="b" anchorCtr="0" compatLnSpc="1">
            <a:prstTxWarp prst="textNoShape">
              <a:avLst/>
            </a:prstTxWarp>
          </a:bodyPr>
          <a:lstStyle/>
          <a:p>
            <a:pPr lvl="0"/>
            <a:r>
              <a:rPr lang="en-US"/>
              <a:t>Slide Title</a:t>
            </a:r>
          </a:p>
        </p:txBody>
      </p:sp>
      <p:sp>
        <p:nvSpPr>
          <p:cNvPr id="3075" name="Rectangle 6281"/>
          <p:cNvSpPr>
            <a:spLocks noChangeArrowheads="1"/>
          </p:cNvSpPr>
          <p:nvPr/>
        </p:nvSpPr>
        <p:spPr bwMode="auto">
          <a:xfrm>
            <a:off x="193675" y="6672263"/>
            <a:ext cx="962025" cy="18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124" tIns="41061" rIns="82124" bIns="41061" anchor="b">
            <a:spAutoFit/>
          </a:bodyPr>
          <a:lstStyle/>
          <a:p>
            <a:pPr algn="l" defTabSz="814388">
              <a:lnSpc>
                <a:spcPct val="100000"/>
              </a:lnSpc>
            </a:pPr>
            <a:r>
              <a:rPr lang="en-US" sz="700" dirty="0">
                <a:solidFill>
                  <a:srgbClr val="D3D3D3"/>
                </a:solidFill>
              </a:rPr>
              <a:t>Presentation_ID</a:t>
            </a:r>
          </a:p>
        </p:txBody>
      </p:sp>
      <p:sp>
        <p:nvSpPr>
          <p:cNvPr id="3076" name="Rectangle 6282"/>
          <p:cNvSpPr>
            <a:spLocks noChangeArrowheads="1"/>
          </p:cNvSpPr>
          <p:nvPr/>
        </p:nvSpPr>
        <p:spPr bwMode="auto">
          <a:xfrm>
            <a:off x="8596313" y="6626225"/>
            <a:ext cx="320675"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spAutoFit/>
          </a:bodyPr>
          <a:lstStyle/>
          <a:p>
            <a:pPr algn="r" defTabSz="814388">
              <a:lnSpc>
                <a:spcPct val="100000"/>
              </a:lnSpc>
            </a:pPr>
            <a:fld id="{6084AB3D-AE30-934E-B0BC-A74C2CCEE444}" type="slidenum">
              <a:rPr lang="en-US" sz="1000">
                <a:solidFill>
                  <a:srgbClr val="D3D3D3"/>
                </a:solidFill>
              </a:rPr>
              <a:pPr algn="r" defTabSz="814388">
                <a:lnSpc>
                  <a:spcPct val="100000"/>
                </a:lnSpc>
              </a:pPr>
              <a:t>‹#›</a:t>
            </a:fld>
            <a:endParaRPr lang="en-US" sz="1000" dirty="0">
              <a:solidFill>
                <a:srgbClr val="D3D3D3"/>
              </a:solidFill>
            </a:endParaRPr>
          </a:p>
        </p:txBody>
      </p:sp>
      <p:sp>
        <p:nvSpPr>
          <p:cNvPr id="3077" name="Rectangle 6284"/>
          <p:cNvSpPr>
            <a:spLocks noGrp="1" noChangeArrowheads="1"/>
          </p:cNvSpPr>
          <p:nvPr>
            <p:ph type="body" idx="1"/>
          </p:nvPr>
        </p:nvSpPr>
        <p:spPr bwMode="auto">
          <a:xfrm>
            <a:off x="213109" y="1539502"/>
            <a:ext cx="8733677" cy="49264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82124" tIns="41061" rIns="82124" bIns="41061" numCol="1" anchor="t" anchorCtr="0" compatLnSpc="1">
            <a:prstTxWarp prst="textNoShape">
              <a:avLst/>
            </a:prstTxWarp>
          </a:bodyPr>
          <a:lstStyle/>
          <a:p>
            <a:pPr lvl="0"/>
            <a:r>
              <a:rPr lang="en-US" dirty="0"/>
              <a:t>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78" name="Rectangle 6312"/>
          <p:cNvSpPr>
            <a:spLocks noChangeArrowheads="1"/>
          </p:cNvSpPr>
          <p:nvPr/>
        </p:nvSpPr>
        <p:spPr bwMode="auto">
          <a:xfrm>
            <a:off x="4498975" y="6672263"/>
            <a:ext cx="2022475" cy="18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nchorCtr="1">
            <a:spAutoFit/>
          </a:bodyPr>
          <a:lstStyle/>
          <a:p>
            <a:pPr algn="l" defTabSz="814388">
              <a:lnSpc>
                <a:spcPct val="100000"/>
              </a:lnSpc>
            </a:pPr>
            <a:r>
              <a:rPr lang="en-US" sz="700" dirty="0">
                <a:solidFill>
                  <a:srgbClr val="D3D3D3"/>
                </a:solidFill>
              </a:rPr>
              <a:t>© 2008 Cisco Systems, Inc. All rights reserved.</a:t>
            </a:r>
          </a:p>
        </p:txBody>
      </p:sp>
      <p:sp>
        <p:nvSpPr>
          <p:cNvPr id="3079" name="Rectangle 6313"/>
          <p:cNvSpPr>
            <a:spLocks noChangeArrowheads="1"/>
          </p:cNvSpPr>
          <p:nvPr/>
        </p:nvSpPr>
        <p:spPr bwMode="auto">
          <a:xfrm>
            <a:off x="6896100" y="6672263"/>
            <a:ext cx="877888" cy="18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spAutoFit/>
          </a:bodyPr>
          <a:lstStyle/>
          <a:p>
            <a:pPr algn="r" defTabSz="814388">
              <a:lnSpc>
                <a:spcPct val="100000"/>
              </a:lnSpc>
            </a:pPr>
            <a:r>
              <a:rPr lang="en-US" sz="700" dirty="0">
                <a:solidFill>
                  <a:srgbClr val="D3D3D3"/>
                </a:solidFill>
              </a:rPr>
              <a:t>Cisco Confidential</a:t>
            </a:r>
          </a:p>
        </p:txBody>
      </p:sp>
      <p:pic>
        <p:nvPicPr>
          <p:cNvPr id="3080" name="Picture 8" descr="Rev08_Cisco_BrandBar10_060408.png"/>
          <p:cNvPicPr>
            <a:picLocks noChangeAspect="1"/>
          </p:cNvPicPr>
          <p:nvPr/>
        </p:nvPicPr>
        <p:blipFill>
          <a:blip r:embed="rId13" cstate="email">
            <a:extLst>
              <a:ext uri="{28A0092B-C50C-407E-A947-70E740481C1C}">
                <a14:useLocalDpi xmlns:a14="http://schemas.microsoft.com/office/drawing/2010/main" val="0"/>
              </a:ext>
            </a:extLst>
          </a:blip>
          <a:srcRect/>
          <a:stretch>
            <a:fillRect/>
          </a:stretch>
        </p:blipFill>
        <p:spPr bwMode="auto">
          <a:xfrm>
            <a:off x="0" y="0"/>
            <a:ext cx="9144000"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56" r:id="rId1"/>
    <p:sldLayoutId id="2147484045" r:id="rId2"/>
    <p:sldLayoutId id="2147484046" r:id="rId3"/>
    <p:sldLayoutId id="2147484047" r:id="rId4"/>
    <p:sldLayoutId id="2147484048" r:id="rId5"/>
    <p:sldLayoutId id="2147484049" r:id="rId6"/>
    <p:sldLayoutId id="2147484050" r:id="rId7"/>
    <p:sldLayoutId id="2147484051" r:id="rId8"/>
    <p:sldLayoutId id="2147484052" r:id="rId9"/>
    <p:sldLayoutId id="2147484053" r:id="rId10"/>
    <p:sldLayoutId id="2147484054" r:id="rId11"/>
  </p:sldLayoutIdLst>
  <p:txStyles>
    <p:titleStyle>
      <a:lvl1pPr algn="l" defTabSz="814388" rtl="0" eaLnBrk="0" fontAlgn="base" hangingPunct="0">
        <a:lnSpc>
          <a:spcPct val="90000"/>
        </a:lnSpc>
        <a:spcBef>
          <a:spcPct val="0"/>
        </a:spcBef>
        <a:spcAft>
          <a:spcPct val="0"/>
        </a:spcAft>
        <a:defRPr sz="3200" b="1">
          <a:solidFill>
            <a:srgbClr val="708CA1"/>
          </a:solidFill>
          <a:latin typeface="+mj-lt"/>
          <a:ea typeface="ＭＳ Ｐゴシック" charset="0"/>
          <a:cs typeface="ＭＳ Ｐゴシック" charset="0"/>
        </a:defRPr>
      </a:lvl1pPr>
      <a:lvl2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2pPr>
      <a:lvl3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3pPr>
      <a:lvl4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4pPr>
      <a:lvl5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5pPr>
      <a:lvl6pPr marL="457200" algn="l" defTabSz="814388" rtl="0" eaLnBrk="1" fontAlgn="base" hangingPunct="1">
        <a:lnSpc>
          <a:spcPct val="90000"/>
        </a:lnSpc>
        <a:spcBef>
          <a:spcPct val="0"/>
        </a:spcBef>
        <a:spcAft>
          <a:spcPct val="0"/>
        </a:spcAft>
        <a:defRPr sz="3200" b="1">
          <a:solidFill>
            <a:srgbClr val="708CA1"/>
          </a:solidFill>
          <a:latin typeface="Arial" charset="0"/>
        </a:defRPr>
      </a:lvl6pPr>
      <a:lvl7pPr marL="914400" algn="l" defTabSz="814388" rtl="0" eaLnBrk="1" fontAlgn="base" hangingPunct="1">
        <a:lnSpc>
          <a:spcPct val="90000"/>
        </a:lnSpc>
        <a:spcBef>
          <a:spcPct val="0"/>
        </a:spcBef>
        <a:spcAft>
          <a:spcPct val="0"/>
        </a:spcAft>
        <a:defRPr sz="3200" b="1">
          <a:solidFill>
            <a:srgbClr val="708CA1"/>
          </a:solidFill>
          <a:latin typeface="Arial" charset="0"/>
        </a:defRPr>
      </a:lvl7pPr>
      <a:lvl8pPr marL="1371600" algn="l" defTabSz="814388" rtl="0" eaLnBrk="1" fontAlgn="base" hangingPunct="1">
        <a:lnSpc>
          <a:spcPct val="90000"/>
        </a:lnSpc>
        <a:spcBef>
          <a:spcPct val="0"/>
        </a:spcBef>
        <a:spcAft>
          <a:spcPct val="0"/>
        </a:spcAft>
        <a:defRPr sz="3200" b="1">
          <a:solidFill>
            <a:srgbClr val="708CA1"/>
          </a:solidFill>
          <a:latin typeface="Arial" charset="0"/>
        </a:defRPr>
      </a:lvl8pPr>
      <a:lvl9pPr marL="1828800" algn="l" defTabSz="814388" rtl="0" eaLnBrk="1" fontAlgn="base" hangingPunct="1">
        <a:lnSpc>
          <a:spcPct val="90000"/>
        </a:lnSpc>
        <a:spcBef>
          <a:spcPct val="0"/>
        </a:spcBef>
        <a:spcAft>
          <a:spcPct val="0"/>
        </a:spcAft>
        <a:defRPr sz="3200" b="1">
          <a:solidFill>
            <a:srgbClr val="708CA1"/>
          </a:solidFill>
          <a:latin typeface="Arial" charset="0"/>
        </a:defRPr>
      </a:lvl9pPr>
    </p:titleStyle>
    <p:body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hyperlink" Target="https://community.netacad.net/" TargetMode="External"/><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hyperlink" Target="http://www.cvedetails.com/" TargetMode="External"/><Relationship Id="rId2" Type="http://schemas.openxmlformats.org/officeDocument/2006/relationships/notesSlide" Target="../notesSlides/notesSlide21.xml"/><Relationship Id="rId1" Type="http://schemas.openxmlformats.org/officeDocument/2006/relationships/slideLayout" Target="../slideLayouts/slideLayout14.xml"/><Relationship Id="rId5" Type="http://schemas.openxmlformats.org/officeDocument/2006/relationships/hyperlink" Target="https://www.infragard.org/" TargetMode="External"/><Relationship Id="rId4" Type="http://schemas.openxmlformats.org/officeDocument/2006/relationships/hyperlink" Target="https://www.honeynet.org/node/960"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www.27000.org/" TargetMode="External"/><Relationship Id="rId2" Type="http://schemas.openxmlformats.org/officeDocument/2006/relationships/notesSlide" Target="../notesSlides/notesSlide22.xml"/><Relationship Id="rId1" Type="http://schemas.openxmlformats.org/officeDocument/2006/relationships/slideLayout" Target="../slideLayouts/slideLayout14.xml"/><Relationship Id="rId5" Type="http://schemas.openxmlformats.org/officeDocument/2006/relationships/image" Target="../media/image11.png"/><Relationship Id="rId4" Type="http://schemas.openxmlformats.org/officeDocument/2006/relationships/hyperlink" Target="http://www.isaca.org/cyber/pages/cybersecuritylegislation.aspx"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3.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8.xml"/><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9.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0.xml"/><Relationship Id="rId1" Type="http://schemas.openxmlformats.org/officeDocument/2006/relationships/slideLayout" Target="../slideLayouts/slideLayout14.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2.xml"/><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3" Type="http://schemas.openxmlformats.org/officeDocument/2006/relationships/hyperlink" Target="https://learningnetwork.cisco.com/community/certifications" TargetMode="External"/><Relationship Id="rId2" Type="http://schemas.openxmlformats.org/officeDocument/2006/relationships/notesSlide" Target="../notesSlides/notesSlide43.xml"/><Relationship Id="rId1" Type="http://schemas.openxmlformats.org/officeDocument/2006/relationships/slideLayout" Target="../slideLayouts/slideLayout14.xml"/><Relationship Id="rId4" Type="http://schemas.openxmlformats.org/officeDocument/2006/relationships/image" Target="../media/image26.png"/></Relationships>
</file>

<file path=ppt/slides/_rels/slide4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4.xml"/><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hyperlink" Target="https://www.uscyberpatriot.org/" TargetMode="External"/><Relationship Id="rId2" Type="http://schemas.openxmlformats.org/officeDocument/2006/relationships/notesSlide" Target="../notesSlides/notesSlide9.xml"/><Relationship Id="rId1" Type="http://schemas.openxmlformats.org/officeDocument/2006/relationships/slideLayout" Target="../slideLayouts/slideLayout19.xml"/><Relationship Id="rId5" Type="http://schemas.openxmlformats.org/officeDocument/2006/relationships/hyperlink" Target="http://www.nationalcyberleague.org/index.shtml" TargetMode="External"/><Relationship Id="rId4" Type="http://schemas.openxmlformats.org/officeDocument/2006/relationships/hyperlink" Target="http://www.uscyberchallenge.or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Rectangle 2"/>
          <p:cNvSpPr>
            <a:spLocks noGrp="1" noChangeArrowheads="1"/>
          </p:cNvSpPr>
          <p:nvPr>
            <p:ph type="ctrTitle"/>
          </p:nvPr>
        </p:nvSpPr>
        <p:spPr>
          <a:xfrm>
            <a:off x="311149" y="2263775"/>
            <a:ext cx="3951757" cy="1481138"/>
          </a:xfrm>
        </p:spPr>
        <p:txBody>
          <a:bodyPr/>
          <a:lstStyle/>
          <a:p>
            <a:pPr eaLnBrk="1" hangingPunct="1"/>
            <a:r>
              <a:rPr lang="en-US" sz="2400" dirty="0">
                <a:latin typeface="Arial" charset="0"/>
              </a:rPr>
              <a:t>Instructor Materials</a:t>
            </a:r>
            <a:br>
              <a:rPr lang="en-US" sz="2400" dirty="0">
                <a:latin typeface="Arial" charset="0"/>
              </a:rPr>
            </a:br>
            <a:r>
              <a:rPr lang="en-US" sz="2400" dirty="0">
                <a:latin typeface="Arial" charset="0"/>
              </a:rPr>
              <a:t>Chapter 1: </a:t>
            </a:r>
            <a:r>
              <a:rPr lang="en-US" sz="2400" dirty="0" smtClean="0">
                <a:latin typeface="Arial" charset="0"/>
              </a:rPr>
              <a:t>Cybersecurity – A World of Experts and Criminals</a:t>
            </a:r>
            <a:endParaRPr lang="en-US" sz="2400" dirty="0">
              <a:solidFill>
                <a:schemeClr val="folHlink"/>
              </a:solidFill>
              <a:latin typeface="Arial" charset="0"/>
            </a:endParaRPr>
          </a:p>
        </p:txBody>
      </p:sp>
      <p:sp>
        <p:nvSpPr>
          <p:cNvPr id="7170" name="Rectangle 3"/>
          <p:cNvSpPr>
            <a:spLocks noGrp="1" noChangeArrowheads="1"/>
          </p:cNvSpPr>
          <p:nvPr>
            <p:ph type="subTitle" idx="1"/>
          </p:nvPr>
        </p:nvSpPr>
        <p:spPr>
          <a:xfrm>
            <a:off x="311150" y="4672013"/>
            <a:ext cx="6788150" cy="658812"/>
          </a:xfrm>
        </p:spPr>
        <p:txBody>
          <a:bodyPr/>
          <a:lstStyle/>
          <a:p>
            <a:pPr eaLnBrk="1" hangingPunct="1">
              <a:buFont typeface="Wingdings" charset="0"/>
              <a:buNone/>
            </a:pPr>
            <a:r>
              <a:rPr lang="en-US" dirty="0">
                <a:latin typeface="Arial" charset="0"/>
              </a:rPr>
              <a:t>Cybersecurity Essentials </a:t>
            </a:r>
            <a:r>
              <a:rPr lang="en-US" dirty="0" smtClean="0">
                <a:latin typeface="Arial" charset="0"/>
              </a:rPr>
              <a:t>v1.1</a:t>
            </a:r>
            <a:endParaRPr lang="en-US" dirty="0">
              <a:latin typeface="Arial" charset="0"/>
            </a:endParaRPr>
          </a:p>
        </p:txBody>
      </p:sp>
    </p:spTree>
    <p:extLst>
      <p:ext uri="{BB962C8B-B14F-4D97-AF65-F5344CB8AC3E}">
        <p14:creationId xmlns:p14="http://schemas.microsoft.com/office/powerpoint/2010/main" val="2515264652"/>
      </p:ext>
    </p:extLst>
  </p:cSld>
  <p:clrMapOvr>
    <a:masterClrMapping/>
  </p:clrMapOvr>
  <p:transition>
    <p:wipe dir="r"/>
  </p:transition>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4" name="Rectangle 33"/>
          <p:cNvSpPr>
            <a:spLocks noGrp="1" noChangeArrowheads="1"/>
          </p:cNvSpPr>
          <p:nvPr>
            <p:ph type="title" idx="4294967295"/>
          </p:nvPr>
        </p:nvSpPr>
        <p:spPr>
          <a:xfrm>
            <a:off x="655638" y="609600"/>
            <a:ext cx="8145462" cy="838200"/>
          </a:xfrm>
        </p:spPr>
        <p:txBody>
          <a:bodyPr/>
          <a:lstStyle/>
          <a:p>
            <a:pPr eaLnBrk="1" hangingPunct="1"/>
            <a:r>
              <a:rPr lang="en-US" dirty="0"/>
              <a:t>Chapter 1: Additional Help</a:t>
            </a:r>
          </a:p>
        </p:txBody>
      </p:sp>
      <p:sp>
        <p:nvSpPr>
          <p:cNvPr id="20483" name="Rectangle 34"/>
          <p:cNvSpPr>
            <a:spLocks noGrp="1" noChangeArrowheads="1"/>
          </p:cNvSpPr>
          <p:nvPr>
            <p:ph type="body" idx="4294967295"/>
          </p:nvPr>
        </p:nvSpPr>
        <p:spPr>
          <a:xfrm>
            <a:off x="655638" y="1828800"/>
            <a:ext cx="7940675" cy="3571875"/>
          </a:xfrm>
        </p:spPr>
        <p:txBody>
          <a:bodyPr/>
          <a:lstStyle/>
          <a:p>
            <a:pPr eaLnBrk="1" hangingPunct="1">
              <a:lnSpc>
                <a:spcPct val="85000"/>
              </a:lnSpc>
              <a:spcBef>
                <a:spcPct val="30000"/>
              </a:spcBef>
              <a:defRPr/>
            </a:pPr>
            <a:r>
              <a:rPr lang="en-US" sz="2000" dirty="0"/>
              <a:t>For additional help with teaching strategies, including lesson plans, analogies for difficult concepts, and discussion topics, visit the Cybersecurity Essentials Community at </a:t>
            </a:r>
            <a:r>
              <a:rPr lang="en-US" sz="2000" dirty="0">
                <a:hlinkClick r:id="rId3"/>
              </a:rPr>
              <a:t>community.netacad.net</a:t>
            </a:r>
            <a:r>
              <a:rPr lang="en-US" sz="2000" dirty="0"/>
              <a:t>.</a:t>
            </a:r>
          </a:p>
          <a:p>
            <a:pPr eaLnBrk="1" hangingPunct="1">
              <a:lnSpc>
                <a:spcPct val="85000"/>
              </a:lnSpc>
              <a:spcBef>
                <a:spcPct val="30000"/>
              </a:spcBef>
              <a:defRPr/>
            </a:pPr>
            <a:r>
              <a:rPr lang="en-US" sz="2000" dirty="0"/>
              <a:t>If you have lesson plans or resources that you would like to share, upload them to the Cybersecurity Essentials Community in order to help other instructors.</a:t>
            </a:r>
          </a:p>
        </p:txBody>
      </p:sp>
    </p:spTree>
    <p:extLst>
      <p:ext uri="{BB962C8B-B14F-4D97-AF65-F5344CB8AC3E}">
        <p14:creationId xmlns:p14="http://schemas.microsoft.com/office/powerpoint/2010/main" val="1402589301"/>
      </p:ext>
    </p:extLst>
  </p:cSld>
  <p:clrMapOvr>
    <a:masterClrMapping/>
  </p:clrMapOvr>
  <p:transition>
    <p:wipe dir="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Rectangle 70"/>
          <p:cNvSpPr>
            <a:spLocks noChangeArrowheads="1"/>
          </p:cNvSpPr>
          <p:nvPr/>
        </p:nvSpPr>
        <p:spPr bwMode="auto">
          <a:xfrm>
            <a:off x="0" y="0"/>
            <a:ext cx="9144000" cy="685800"/>
          </a:xfrm>
          <a:prstGeom prst="rect">
            <a:avLst/>
          </a:prstGeom>
          <a:solidFill>
            <a:srgbClr val="FFFFFF"/>
          </a:solidFill>
          <a:ln>
            <a:noFill/>
          </a:ln>
          <a:extLst>
            <a:ext uri="{91240B29-F687-4F45-9708-019B960494DF}">
              <a14:hiddenLine xmlns:a14="http://schemas.microsoft.com/office/drawing/2010/main" w="9525" algn="ctr">
                <a:solidFill>
                  <a:srgbClr val="000000"/>
                </a:solidFill>
                <a:miter lim="800000"/>
                <a:headEnd/>
                <a:tailEnd/>
              </a14:hiddenLine>
            </a:ext>
          </a:extLst>
        </p:spPr>
        <p:txBody>
          <a:bodyPr wrap="none" lIns="82124" tIns="41061" rIns="82124" bIns="41061" anchor="ctr"/>
          <a:lstStyle/>
          <a:p>
            <a:pPr algn="ctr" eaLnBrk="0" hangingPunct="0">
              <a:lnSpc>
                <a:spcPct val="90000"/>
              </a:lnSpc>
            </a:pPr>
            <a:endParaRPr lang="en-US" b="0" dirty="0"/>
          </a:p>
        </p:txBody>
      </p:sp>
      <p:pic>
        <p:nvPicPr>
          <p:cNvPr id="14339" name="Picture 100" descr="CNA_largo-onwhite"/>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1508125" y="2741613"/>
            <a:ext cx="6097588" cy="89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39297878"/>
      </p:ext>
    </p:extLst>
  </p:cSld>
  <p:clrMapOvr>
    <a:masterClrMapping/>
  </p:clrMapOvr>
  <p:transition>
    <p:wipe dir="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Rectangle 2"/>
          <p:cNvSpPr>
            <a:spLocks noGrp="1" noChangeArrowheads="1"/>
          </p:cNvSpPr>
          <p:nvPr>
            <p:ph type="ctrTitle"/>
          </p:nvPr>
        </p:nvSpPr>
        <p:spPr>
          <a:xfrm>
            <a:off x="311150" y="2263775"/>
            <a:ext cx="3854450" cy="1481138"/>
          </a:xfrm>
        </p:spPr>
        <p:txBody>
          <a:bodyPr/>
          <a:lstStyle/>
          <a:p>
            <a:pPr eaLnBrk="1" hangingPunct="1"/>
            <a:r>
              <a:rPr lang="en-US" sz="2400" dirty="0">
                <a:latin typeface="Arial" charset="0"/>
              </a:rPr>
              <a:t>Chapter 1:</a:t>
            </a:r>
            <a:br>
              <a:rPr lang="en-US" sz="2400" dirty="0">
                <a:latin typeface="Arial" charset="0"/>
              </a:rPr>
            </a:br>
            <a:r>
              <a:rPr lang="en-US" sz="2400" dirty="0" smtClean="0">
                <a:latin typeface="Arial" charset="0"/>
              </a:rPr>
              <a:t>Cybersecurity - A </a:t>
            </a:r>
            <a:r>
              <a:rPr lang="en-US" sz="2400" dirty="0">
                <a:latin typeface="Arial" charset="0"/>
              </a:rPr>
              <a:t>World of </a:t>
            </a:r>
            <a:r>
              <a:rPr lang="en-US" sz="2400" dirty="0" smtClean="0">
                <a:latin typeface="Arial" charset="0"/>
              </a:rPr>
              <a:t>Experts </a:t>
            </a:r>
            <a:r>
              <a:rPr lang="en-US" sz="2400" dirty="0">
                <a:latin typeface="Arial" charset="0"/>
              </a:rPr>
              <a:t>and Criminals</a:t>
            </a:r>
            <a:endParaRPr lang="en-US" sz="2400" dirty="0">
              <a:solidFill>
                <a:schemeClr val="folHlink"/>
              </a:solidFill>
              <a:latin typeface="Arial" charset="0"/>
            </a:endParaRPr>
          </a:p>
        </p:txBody>
      </p:sp>
      <p:sp>
        <p:nvSpPr>
          <p:cNvPr id="7170" name="Rectangle 3"/>
          <p:cNvSpPr>
            <a:spLocks noGrp="1" noChangeArrowheads="1"/>
          </p:cNvSpPr>
          <p:nvPr>
            <p:ph type="subTitle" idx="1"/>
          </p:nvPr>
        </p:nvSpPr>
        <p:spPr>
          <a:xfrm>
            <a:off x="311150" y="4672013"/>
            <a:ext cx="6788150" cy="658812"/>
          </a:xfrm>
        </p:spPr>
        <p:txBody>
          <a:bodyPr/>
          <a:lstStyle/>
          <a:p>
            <a:pPr eaLnBrk="1" hangingPunct="1"/>
            <a:r>
              <a:rPr lang="en-US" dirty="0">
                <a:latin typeface="Arial" charset="0"/>
              </a:rPr>
              <a:t>Cybersecurity Essentials </a:t>
            </a:r>
            <a:r>
              <a:rPr lang="en-US" dirty="0" smtClean="0">
                <a:latin typeface="Arial" charset="0"/>
              </a:rPr>
              <a:t>v1.1</a:t>
            </a:r>
            <a:endParaRPr lang="en-US" dirty="0">
              <a:latin typeface="Arial" charset="0"/>
            </a:endParaRPr>
          </a:p>
        </p:txBody>
      </p:sp>
    </p:spTree>
  </p:cSld>
  <p:clrMapOvr>
    <a:masterClrMapping/>
  </p:clrMapOvr>
  <p:transition>
    <p:wipe dir="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33"/>
          <p:cNvSpPr>
            <a:spLocks noGrp="1" noChangeArrowheads="1"/>
          </p:cNvSpPr>
          <p:nvPr>
            <p:ph type="title" idx="4294967295"/>
          </p:nvPr>
        </p:nvSpPr>
        <p:spPr>
          <a:xfrm>
            <a:off x="655638" y="609600"/>
            <a:ext cx="8145462" cy="838200"/>
          </a:xfrm>
        </p:spPr>
        <p:txBody>
          <a:bodyPr/>
          <a:lstStyle/>
          <a:p>
            <a:pPr eaLnBrk="1" hangingPunct="1"/>
            <a:r>
              <a:rPr lang="en-US" dirty="0"/>
              <a:t>Chapter 1 - Sections &amp; Objectives</a:t>
            </a:r>
          </a:p>
        </p:txBody>
      </p:sp>
      <p:sp>
        <p:nvSpPr>
          <p:cNvPr id="4099" name="Rectangle 34"/>
          <p:cNvSpPr>
            <a:spLocks noGrp="1" noChangeArrowheads="1"/>
          </p:cNvSpPr>
          <p:nvPr>
            <p:ph type="body" idx="4294967295"/>
          </p:nvPr>
        </p:nvSpPr>
        <p:spPr>
          <a:xfrm>
            <a:off x="655638" y="1828800"/>
            <a:ext cx="7940675" cy="4252259"/>
          </a:xfrm>
        </p:spPr>
        <p:txBody>
          <a:bodyPr/>
          <a:lstStyle/>
          <a:p>
            <a:pPr>
              <a:buFont typeface="Wingdings" charset="2"/>
              <a:buChar char="§"/>
            </a:pPr>
            <a:r>
              <a:rPr lang="en-CA" dirty="0"/>
              <a:t>1.1 </a:t>
            </a:r>
            <a:r>
              <a:rPr lang="en-CA" dirty="0" smtClean="0"/>
              <a:t>The </a:t>
            </a:r>
            <a:r>
              <a:rPr lang="en-CA" dirty="0"/>
              <a:t>Cybersecurity World</a:t>
            </a:r>
          </a:p>
          <a:p>
            <a:pPr lvl="1">
              <a:buFont typeface="Wingdings" charset="2"/>
              <a:buChar char="§"/>
            </a:pPr>
            <a:r>
              <a:rPr lang="en-CA" sz="1600" dirty="0"/>
              <a:t> </a:t>
            </a:r>
            <a:r>
              <a:rPr lang="en-US" sz="1600" dirty="0"/>
              <a:t>Describe the common characteristics comprising the cybersecurity world</a:t>
            </a:r>
          </a:p>
          <a:p>
            <a:pPr>
              <a:buFont typeface="Wingdings" charset="2"/>
              <a:buChar char="§"/>
            </a:pPr>
            <a:r>
              <a:rPr lang="en-CA" dirty="0"/>
              <a:t>1.2 </a:t>
            </a:r>
            <a:r>
              <a:rPr lang="en-CA" dirty="0" smtClean="0"/>
              <a:t>Cyber Criminals vs </a:t>
            </a:r>
            <a:r>
              <a:rPr lang="en-CA" dirty="0"/>
              <a:t>Cybersecurity </a:t>
            </a:r>
            <a:r>
              <a:rPr lang="en-CA" dirty="0" smtClean="0"/>
              <a:t>Specialists</a:t>
            </a:r>
            <a:endParaRPr lang="en-CA" dirty="0"/>
          </a:p>
          <a:p>
            <a:pPr lvl="1">
              <a:buFont typeface="Wingdings" charset="2"/>
              <a:buChar char="§"/>
            </a:pPr>
            <a:r>
              <a:rPr lang="en-CA" sz="1600" dirty="0"/>
              <a:t> </a:t>
            </a:r>
            <a:r>
              <a:rPr lang="en-US" sz="1600" dirty="0"/>
              <a:t>Differentiate the characteristics of cyber criminals and </a:t>
            </a:r>
            <a:r>
              <a:rPr lang="en-US" sz="1600" dirty="0" smtClean="0"/>
              <a:t>cybersecurity specialists</a:t>
            </a:r>
            <a:endParaRPr lang="en-CA" sz="1600" dirty="0"/>
          </a:p>
          <a:p>
            <a:pPr>
              <a:buFont typeface="Wingdings" charset="2"/>
              <a:buChar char="§"/>
            </a:pPr>
            <a:r>
              <a:rPr lang="en-CA" dirty="0"/>
              <a:t>1.3 </a:t>
            </a:r>
            <a:r>
              <a:rPr lang="en-CA" dirty="0" smtClean="0"/>
              <a:t>Common Threats</a:t>
            </a:r>
            <a:endParaRPr lang="en-CA" dirty="0"/>
          </a:p>
          <a:p>
            <a:pPr marL="576263" lvl="2" indent="-236538">
              <a:spcBef>
                <a:spcPct val="50000"/>
              </a:spcBef>
              <a:buFont typeface="Wingdings" charset="2"/>
              <a:buChar char="§"/>
            </a:pPr>
            <a:r>
              <a:rPr lang="en-US" sz="1600" dirty="0"/>
              <a:t>Compare how cybersecurity threats affect individuals, businesses, and organizations</a:t>
            </a:r>
          </a:p>
          <a:p>
            <a:pPr marL="236538" lvl="1" indent="-236538">
              <a:spcBef>
                <a:spcPct val="50000"/>
              </a:spcBef>
              <a:buFont typeface="Wingdings" charset="2"/>
              <a:buChar char="§"/>
            </a:pPr>
            <a:r>
              <a:rPr lang="en-US" sz="2400" dirty="0"/>
              <a:t>1.4 </a:t>
            </a:r>
            <a:r>
              <a:rPr lang="en-US" sz="2400" dirty="0" smtClean="0"/>
              <a:t>Spreading Cybersecurity Threats</a:t>
            </a:r>
          </a:p>
          <a:p>
            <a:pPr marL="576263" lvl="2" indent="-236538">
              <a:spcBef>
                <a:spcPct val="50000"/>
              </a:spcBef>
              <a:buFont typeface="Wingdings" charset="2"/>
              <a:buChar char="§"/>
            </a:pPr>
            <a:r>
              <a:rPr lang="en-US" sz="1600" dirty="0"/>
              <a:t>Analyze the factors that lead to the spread and growth of cybercrime</a:t>
            </a:r>
          </a:p>
          <a:p>
            <a:pPr marL="236538" lvl="1" indent="-236538">
              <a:spcBef>
                <a:spcPct val="50000"/>
              </a:spcBef>
              <a:buFont typeface="Wingdings" charset="2"/>
              <a:buChar char="§"/>
            </a:pPr>
            <a:r>
              <a:rPr lang="en-US" sz="2400" dirty="0" smtClean="0"/>
              <a:t>1.5 </a:t>
            </a:r>
            <a:r>
              <a:rPr lang="en-US" sz="2400" dirty="0"/>
              <a:t>Creating More </a:t>
            </a:r>
            <a:r>
              <a:rPr lang="en-US" sz="2400" dirty="0" smtClean="0"/>
              <a:t>Experts</a:t>
            </a:r>
          </a:p>
          <a:p>
            <a:pPr marL="576263" lvl="2" indent="-236538">
              <a:spcBef>
                <a:spcPct val="50000"/>
              </a:spcBef>
              <a:buFont typeface="Wingdings" charset="2"/>
              <a:buChar char="§"/>
            </a:pPr>
            <a:r>
              <a:rPr lang="en-US" sz="1600" dirty="0"/>
              <a:t>Analyze the organizations and efforts committed to expanding the cybersecurity workforce</a:t>
            </a:r>
          </a:p>
          <a:p>
            <a:pPr marL="236538" lvl="1" indent="-236538">
              <a:spcBef>
                <a:spcPct val="50000"/>
              </a:spcBef>
              <a:buFont typeface="Wingdings" charset="2"/>
              <a:buChar char="§"/>
            </a:pPr>
            <a:endParaRPr lang="en-CA" sz="2400" dirty="0"/>
          </a:p>
        </p:txBody>
      </p:sp>
    </p:spTree>
    <p:extLst>
      <p:ext uri="{BB962C8B-B14F-4D97-AF65-F5344CB8AC3E}">
        <p14:creationId xmlns:p14="http://schemas.microsoft.com/office/powerpoint/2010/main" val="1065710895"/>
      </p:ext>
    </p:extLst>
  </p:cSld>
  <p:clrMapOvr>
    <a:masterClrMapping/>
  </p:clrMapOvr>
  <p:transition>
    <p:wipe dir="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311150" y="2263775"/>
            <a:ext cx="3854450" cy="1481138"/>
          </a:xfrm>
        </p:spPr>
        <p:txBody>
          <a:bodyPr/>
          <a:lstStyle/>
          <a:p>
            <a:pPr>
              <a:defRPr/>
            </a:pPr>
            <a:r>
              <a:rPr lang="en-US" sz="2400" dirty="0"/>
              <a:t>1.1  </a:t>
            </a:r>
            <a:r>
              <a:rPr lang="en-US" sz="2400" dirty="0">
                <a:solidFill>
                  <a:schemeClr val="bg1"/>
                </a:solidFill>
                <a:latin typeface="Arial" pitchFamily="34" charset="0"/>
                <a:cs typeface="Arial" pitchFamily="34" charset="0"/>
              </a:rPr>
              <a:t>The Cybersecurity World</a:t>
            </a:r>
            <a:endParaRPr lang="en-US" dirty="0">
              <a:solidFill>
                <a:schemeClr val="bg1"/>
              </a:solidFill>
            </a:endParaRPr>
          </a:p>
        </p:txBody>
      </p:sp>
    </p:spTree>
    <p:extLst>
      <p:ext uri="{BB962C8B-B14F-4D97-AF65-F5344CB8AC3E}">
        <p14:creationId xmlns:p14="http://schemas.microsoft.com/office/powerpoint/2010/main" val="2753221210"/>
      </p:ext>
    </p:extLst>
  </p:cSld>
  <p:clrMapOvr>
    <a:masterClrMapping/>
  </p:clrMapOvr>
  <p:transition>
    <p:wipe dir="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n-US" sz="1800" dirty="0">
                <a:latin typeface="Arial" charset="0"/>
              </a:rPr>
              <a:t>The </a:t>
            </a:r>
            <a:r>
              <a:rPr lang="en-US" sz="1800" dirty="0" smtClean="0">
                <a:latin typeface="Arial" charset="0"/>
              </a:rPr>
              <a:t>Cybersecurity World</a:t>
            </a:r>
            <a:r>
              <a:rPr lang="en-US" dirty="0">
                <a:latin typeface="Arial" charset="0"/>
              </a:rPr>
              <a:t/>
            </a:r>
            <a:br>
              <a:rPr lang="en-US" dirty="0">
                <a:latin typeface="Arial" charset="0"/>
              </a:rPr>
            </a:br>
            <a:r>
              <a:rPr lang="en-US" dirty="0" smtClean="0">
                <a:latin typeface="Arial" charset="0"/>
              </a:rPr>
              <a:t>Cybersecurity Domains</a:t>
            </a:r>
            <a:endParaRPr lang="en-US" dirty="0">
              <a:latin typeface="Arial" charset="0"/>
            </a:endParaRPr>
          </a:p>
        </p:txBody>
      </p:sp>
      <p:sp>
        <p:nvSpPr>
          <p:cNvPr id="2" name="Content Placeholder 1"/>
          <p:cNvSpPr>
            <a:spLocks noGrp="1"/>
          </p:cNvSpPr>
          <p:nvPr>
            <p:ph idx="1"/>
          </p:nvPr>
        </p:nvSpPr>
        <p:spPr>
          <a:xfrm>
            <a:off x="213109" y="1539502"/>
            <a:ext cx="5698593" cy="4786870"/>
          </a:xfrm>
        </p:spPr>
        <p:txBody>
          <a:bodyPr/>
          <a:lstStyle/>
          <a:p>
            <a:r>
              <a:rPr lang="en-US" sz="2000" dirty="0"/>
              <a:t>Websites and Power of Data</a:t>
            </a:r>
          </a:p>
          <a:p>
            <a:pPr marL="742950" lvl="1" indent="-285750">
              <a:buFont typeface="Arial" panose="020B0604020202020204" pitchFamily="34" charset="0"/>
              <a:buChar char="•"/>
            </a:pPr>
            <a:r>
              <a:rPr lang="en-US" sz="1600" dirty="0"/>
              <a:t>Great businesses have been created by collecting and harnessing the power of data and data analytics</a:t>
            </a:r>
          </a:p>
          <a:p>
            <a:pPr marL="742950" lvl="1" indent="-285750">
              <a:buFont typeface="Arial" panose="020B0604020202020204" pitchFamily="34" charset="0"/>
              <a:buChar char="•"/>
            </a:pPr>
            <a:r>
              <a:rPr lang="en-US" sz="1600" dirty="0"/>
              <a:t>These businesses have the responsibility to protect this data from misuse and unauthorized access</a:t>
            </a:r>
          </a:p>
          <a:p>
            <a:pPr marL="742950" lvl="1" indent="-285750">
              <a:buFont typeface="Arial" panose="020B0604020202020204" pitchFamily="34" charset="0"/>
              <a:buChar char="•"/>
            </a:pPr>
            <a:r>
              <a:rPr lang="en-US" sz="1600" dirty="0"/>
              <a:t>The growth of data has created great opportunities for cybersecurity specialists</a:t>
            </a:r>
          </a:p>
          <a:p>
            <a:r>
              <a:rPr lang="en-US" sz="2000" dirty="0" smtClean="0"/>
              <a:t>Domains</a:t>
            </a:r>
            <a:endParaRPr lang="en-US" sz="2000" dirty="0"/>
          </a:p>
          <a:p>
            <a:pPr marL="742950" lvl="1" indent="-285750">
              <a:buFont typeface="Arial" panose="020B0604020202020204" pitchFamily="34" charset="0"/>
              <a:buChar char="•"/>
            </a:pPr>
            <a:r>
              <a:rPr lang="en-US" sz="1600" dirty="0"/>
              <a:t>Business large and small have recognized the power of big data and data analytics</a:t>
            </a:r>
          </a:p>
          <a:p>
            <a:pPr marL="742950" lvl="1" indent="-285750">
              <a:buFont typeface="Arial" panose="020B0604020202020204" pitchFamily="34" charset="0"/>
              <a:buChar char="•"/>
            </a:pPr>
            <a:r>
              <a:rPr lang="en-US" sz="1600" dirty="0"/>
              <a:t>Organizations like Google, LinkedIn, Amazon provide important services and opportunity for their customers</a:t>
            </a:r>
          </a:p>
          <a:p>
            <a:pPr marL="742950" lvl="1" indent="-285750">
              <a:buFont typeface="Arial" panose="020B0604020202020204" pitchFamily="34" charset="0"/>
              <a:buChar char="•"/>
            </a:pPr>
            <a:r>
              <a:rPr lang="en-US" sz="1600" dirty="0"/>
              <a:t>The growth in data collection and analytics poses great risks to individuals and modern life if precautions are not taken to protect sensitive data from criminals or others who have intent to harm</a:t>
            </a:r>
          </a:p>
        </p:txBody>
      </p:sp>
      <p:pic>
        <p:nvPicPr>
          <p:cNvPr id="3" name="Picture 2"/>
          <p:cNvPicPr>
            <a:picLocks noChangeAspect="1"/>
          </p:cNvPicPr>
          <p:nvPr/>
        </p:nvPicPr>
        <p:blipFill>
          <a:blip r:embed="rId3"/>
          <a:stretch>
            <a:fillRect/>
          </a:stretch>
        </p:blipFill>
        <p:spPr>
          <a:xfrm>
            <a:off x="6584809" y="2338753"/>
            <a:ext cx="2216260" cy="2365349"/>
          </a:xfrm>
          <a:prstGeom prst="rect">
            <a:avLst/>
          </a:prstGeom>
        </p:spPr>
      </p:pic>
    </p:spTree>
    <p:extLst>
      <p:ext uri="{BB962C8B-B14F-4D97-AF65-F5344CB8AC3E}">
        <p14:creationId xmlns:p14="http://schemas.microsoft.com/office/powerpoint/2010/main" val="1534168903"/>
      </p:ext>
    </p:extLst>
  </p:cSld>
  <p:clrMapOvr>
    <a:masterClrMapping/>
  </p:clrMapOvr>
  <p:transition spd="med">
    <p:wipe dir="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213109" y="455938"/>
            <a:ext cx="8772157" cy="838200"/>
          </a:xfrm>
        </p:spPr>
        <p:txBody>
          <a:bodyPr/>
          <a:lstStyle/>
          <a:p>
            <a:pPr eaLnBrk="1" hangingPunct="1"/>
            <a:r>
              <a:rPr lang="en-US" sz="1800" dirty="0">
                <a:latin typeface="Arial" charset="0"/>
              </a:rPr>
              <a:t>The Cybersecurity World</a:t>
            </a:r>
            <a:r>
              <a:rPr lang="en-US" dirty="0">
                <a:latin typeface="Arial" charset="0"/>
              </a:rPr>
              <a:t/>
            </a:r>
            <a:br>
              <a:rPr lang="en-US" dirty="0">
                <a:latin typeface="Arial" charset="0"/>
              </a:rPr>
            </a:br>
            <a:r>
              <a:rPr lang="en-US" dirty="0">
                <a:latin typeface="Arial" charset="0"/>
              </a:rPr>
              <a:t>Cybersecurity </a:t>
            </a:r>
            <a:r>
              <a:rPr lang="en-US" dirty="0" smtClean="0">
                <a:latin typeface="Arial" charset="0"/>
              </a:rPr>
              <a:t>Domains </a:t>
            </a:r>
            <a:r>
              <a:rPr lang="en-US" dirty="0">
                <a:latin typeface="Arial" charset="0"/>
              </a:rPr>
              <a:t>(Cont.)</a:t>
            </a:r>
          </a:p>
        </p:txBody>
      </p:sp>
      <p:sp>
        <p:nvSpPr>
          <p:cNvPr id="2" name="Content Placeholder 1"/>
          <p:cNvSpPr>
            <a:spLocks noGrp="1"/>
          </p:cNvSpPr>
          <p:nvPr>
            <p:ph idx="1"/>
          </p:nvPr>
        </p:nvSpPr>
        <p:spPr>
          <a:xfrm>
            <a:off x="213109" y="1539502"/>
            <a:ext cx="5698593" cy="4786870"/>
          </a:xfrm>
        </p:spPr>
        <p:txBody>
          <a:bodyPr/>
          <a:lstStyle/>
          <a:p>
            <a:r>
              <a:rPr lang="en-US" sz="1800" dirty="0"/>
              <a:t>Cyber </a:t>
            </a:r>
            <a:r>
              <a:rPr lang="en-US" sz="1800" dirty="0" smtClean="0"/>
              <a:t>experts </a:t>
            </a:r>
            <a:r>
              <a:rPr lang="en-US" sz="1800" dirty="0"/>
              <a:t>now have the technology to track worldwide weather trends, monitor the oceans, and track the movement and behavior of people, animals and objects in real time.</a:t>
            </a:r>
          </a:p>
          <a:p>
            <a:r>
              <a:rPr lang="en-US" sz="1800" dirty="0"/>
              <a:t>New technologies, such as Geospatial Information Systems (GIS) and the Internet of Everything (IoE), have emerged.  Each depends on collecting and analyzing tremendous amounts of data.</a:t>
            </a:r>
          </a:p>
          <a:p>
            <a:r>
              <a:rPr lang="en-US" sz="1800" dirty="0"/>
              <a:t>This growing collection of data can help people save energy, improve efficiencies, and reduce safety risks. </a:t>
            </a:r>
          </a:p>
        </p:txBody>
      </p:sp>
      <p:pic>
        <p:nvPicPr>
          <p:cNvPr id="4" name="Picture 3"/>
          <p:cNvPicPr>
            <a:picLocks noChangeAspect="1"/>
          </p:cNvPicPr>
          <p:nvPr/>
        </p:nvPicPr>
        <p:blipFill>
          <a:blip r:embed="rId3"/>
          <a:stretch>
            <a:fillRect/>
          </a:stretch>
        </p:blipFill>
        <p:spPr>
          <a:xfrm>
            <a:off x="6074961" y="4106007"/>
            <a:ext cx="2756545" cy="1772749"/>
          </a:xfrm>
          <a:prstGeom prst="rect">
            <a:avLst/>
          </a:prstGeom>
        </p:spPr>
      </p:pic>
    </p:spTree>
    <p:extLst>
      <p:ext uri="{BB962C8B-B14F-4D97-AF65-F5344CB8AC3E}">
        <p14:creationId xmlns:p14="http://schemas.microsoft.com/office/powerpoint/2010/main" val="2108388080"/>
      </p:ext>
    </p:extLst>
  </p:cSld>
  <p:clrMapOvr>
    <a:masterClrMapping/>
  </p:clrMapOvr>
  <p:transition spd="med">
    <p:wipe dir="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105836" y="2263775"/>
            <a:ext cx="4348902" cy="1481138"/>
          </a:xfrm>
        </p:spPr>
        <p:txBody>
          <a:bodyPr/>
          <a:lstStyle/>
          <a:p>
            <a:pPr eaLnBrk="1" hangingPunct="1"/>
            <a:r>
              <a:rPr lang="en-US" sz="2400" dirty="0"/>
              <a:t>1.2  </a:t>
            </a:r>
            <a:r>
              <a:rPr lang="en-US" sz="2400" dirty="0" smtClean="0"/>
              <a:t>Cybersecurity </a:t>
            </a:r>
            <a:r>
              <a:rPr lang="en-US" sz="2400" dirty="0"/>
              <a:t>Criminals versus </a:t>
            </a:r>
            <a:r>
              <a:rPr lang="en-US" sz="2400" dirty="0" smtClean="0"/>
              <a:t>Cybersecurity Specialists</a:t>
            </a:r>
            <a:endParaRPr lang="en-US" sz="2400" dirty="0"/>
          </a:p>
        </p:txBody>
      </p:sp>
    </p:spTree>
    <p:extLst>
      <p:ext uri="{BB962C8B-B14F-4D97-AF65-F5344CB8AC3E}">
        <p14:creationId xmlns:p14="http://schemas.microsoft.com/office/powerpoint/2010/main" val="1077898608"/>
      </p:ext>
    </p:extLst>
  </p:cSld>
  <p:clrMapOvr>
    <a:masterClrMapping/>
  </p:clrMapOvr>
  <p:transition>
    <p:wipe dir="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n-US" sz="1800" dirty="0" smtClean="0">
                <a:latin typeface="Arial" charset="0"/>
              </a:rPr>
              <a:t>Cybersecurity Criminals vs Cybersecurity Specialists</a:t>
            </a:r>
            <a:r>
              <a:rPr lang="en-US" sz="1800" kern="1200" dirty="0">
                <a:solidFill>
                  <a:schemeClr val="tx1"/>
                </a:solidFill>
                <a:latin typeface="Arial" charset="0"/>
              </a:rPr>
              <a:t/>
            </a:r>
            <a:br>
              <a:rPr lang="en-US" sz="1800" kern="1200" dirty="0">
                <a:solidFill>
                  <a:schemeClr val="tx1"/>
                </a:solidFill>
                <a:latin typeface="Arial" charset="0"/>
              </a:rPr>
            </a:br>
            <a:r>
              <a:rPr lang="en-US" dirty="0">
                <a:latin typeface="Arial" charset="0"/>
              </a:rPr>
              <a:t>Cybersecurity Criminals</a:t>
            </a:r>
          </a:p>
        </p:txBody>
      </p:sp>
      <p:sp>
        <p:nvSpPr>
          <p:cNvPr id="2" name="Content Placeholder 1"/>
          <p:cNvSpPr>
            <a:spLocks noGrp="1"/>
          </p:cNvSpPr>
          <p:nvPr>
            <p:ph idx="1"/>
          </p:nvPr>
        </p:nvSpPr>
        <p:spPr>
          <a:xfrm>
            <a:off x="213110" y="1254276"/>
            <a:ext cx="5550127" cy="4786870"/>
          </a:xfrm>
        </p:spPr>
        <p:txBody>
          <a:bodyPr/>
          <a:lstStyle/>
          <a:p>
            <a:r>
              <a:rPr lang="en-US" sz="1800" b="1" dirty="0"/>
              <a:t>Hackers</a:t>
            </a:r>
            <a:r>
              <a:rPr lang="en-US" sz="1800" dirty="0"/>
              <a:t> – This group of criminals breaks into computers or networks to gain access for various reasons. </a:t>
            </a:r>
          </a:p>
          <a:p>
            <a:pPr lvl="1"/>
            <a:r>
              <a:rPr lang="en-US" sz="1600" b="1" i="1" dirty="0"/>
              <a:t>White hat </a:t>
            </a:r>
            <a:r>
              <a:rPr lang="en-US" sz="1600" dirty="0"/>
              <a:t>attackers break into networks or computer systems to discover weaknesses in order to improve the security of these systems. </a:t>
            </a:r>
          </a:p>
          <a:p>
            <a:pPr lvl="1"/>
            <a:r>
              <a:rPr lang="en-US" sz="1600" b="1" i="1" dirty="0"/>
              <a:t>Gray hat </a:t>
            </a:r>
            <a:r>
              <a:rPr lang="en-US" sz="1600" dirty="0"/>
              <a:t>attackers are somewhere between white and black hat attackers. The gray hat attackers may find a vulnerability and report it to the owners of the system if that action coincides with their agenda.</a:t>
            </a:r>
          </a:p>
          <a:p>
            <a:pPr lvl="1"/>
            <a:r>
              <a:rPr lang="en-US" sz="1600" b="1" i="1" dirty="0"/>
              <a:t>Black hat </a:t>
            </a:r>
            <a:r>
              <a:rPr lang="en-US" sz="1600" dirty="0"/>
              <a:t>attackers are unethical criminals who violate computer and network security for personal gain, or for malicious reasons, such as attacking networks. </a:t>
            </a:r>
          </a:p>
        </p:txBody>
      </p:sp>
      <p:pic>
        <p:nvPicPr>
          <p:cNvPr id="3" name="Picture 2"/>
          <p:cNvPicPr>
            <a:picLocks noChangeAspect="1"/>
          </p:cNvPicPr>
          <p:nvPr/>
        </p:nvPicPr>
        <p:blipFill>
          <a:blip r:embed="rId3"/>
          <a:stretch>
            <a:fillRect/>
          </a:stretch>
        </p:blipFill>
        <p:spPr>
          <a:xfrm>
            <a:off x="6097362" y="1732085"/>
            <a:ext cx="2628270" cy="2394438"/>
          </a:xfrm>
          <a:prstGeom prst="rect">
            <a:avLst/>
          </a:prstGeom>
        </p:spPr>
      </p:pic>
    </p:spTree>
    <p:extLst>
      <p:ext uri="{BB962C8B-B14F-4D97-AF65-F5344CB8AC3E}">
        <p14:creationId xmlns:p14="http://schemas.microsoft.com/office/powerpoint/2010/main" val="3727217048"/>
      </p:ext>
    </p:extLst>
  </p:cSld>
  <p:clrMapOvr>
    <a:masterClrMapping/>
  </p:clrMapOvr>
  <p:transition spd="med">
    <p:wipe dir="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n-US" sz="1800" dirty="0" smtClean="0">
                <a:latin typeface="Arial" charset="0"/>
              </a:rPr>
              <a:t>Cybersecurity Criminals </a:t>
            </a:r>
            <a:r>
              <a:rPr lang="en-US" sz="1800" dirty="0">
                <a:latin typeface="Arial" charset="0"/>
              </a:rPr>
              <a:t>versus </a:t>
            </a:r>
            <a:r>
              <a:rPr lang="en-US" sz="1800" dirty="0" smtClean="0">
                <a:latin typeface="Arial" charset="0"/>
              </a:rPr>
              <a:t>Cybersecurity Specialists</a:t>
            </a:r>
            <a:r>
              <a:rPr lang="en-US" sz="1800" kern="1200" dirty="0">
                <a:solidFill>
                  <a:schemeClr val="tx1"/>
                </a:solidFill>
                <a:latin typeface="Arial" charset="0"/>
              </a:rPr>
              <a:t/>
            </a:r>
            <a:br>
              <a:rPr lang="en-US" sz="1800" kern="1200" dirty="0">
                <a:solidFill>
                  <a:schemeClr val="tx1"/>
                </a:solidFill>
                <a:latin typeface="Arial" charset="0"/>
              </a:rPr>
            </a:br>
            <a:r>
              <a:rPr lang="en-US" dirty="0">
                <a:latin typeface="Arial" charset="0"/>
              </a:rPr>
              <a:t>Cybersecurity Criminals (Cont.)</a:t>
            </a:r>
          </a:p>
        </p:txBody>
      </p:sp>
      <p:sp>
        <p:nvSpPr>
          <p:cNvPr id="2" name="Content Placeholder 1"/>
          <p:cNvSpPr>
            <a:spLocks noGrp="1"/>
          </p:cNvSpPr>
          <p:nvPr>
            <p:ph idx="1"/>
          </p:nvPr>
        </p:nvSpPr>
        <p:spPr>
          <a:xfrm>
            <a:off x="213110" y="1254276"/>
            <a:ext cx="7242767" cy="4786870"/>
          </a:xfrm>
        </p:spPr>
        <p:txBody>
          <a:bodyPr/>
          <a:lstStyle/>
          <a:p>
            <a:pPr marL="0" indent="0">
              <a:buNone/>
            </a:pPr>
            <a:r>
              <a:rPr lang="en-US" sz="1800" dirty="0"/>
              <a:t>Criminals come in many different forms. Each have their own motives:</a:t>
            </a:r>
          </a:p>
          <a:p>
            <a:r>
              <a:rPr lang="en-US" sz="1800" b="1" dirty="0"/>
              <a:t>Script Kiddies </a:t>
            </a:r>
            <a:r>
              <a:rPr lang="en-US" sz="1800" dirty="0"/>
              <a:t>- Teenagers or hobbyists mostly limited to pranks and vandalism, have little or no skill, often using existing tools or instructions found on the Internet to launch attacks. </a:t>
            </a:r>
          </a:p>
          <a:p>
            <a:r>
              <a:rPr lang="en-US" sz="1800" b="1" dirty="0"/>
              <a:t>Vulnerability Brokers </a:t>
            </a:r>
            <a:r>
              <a:rPr lang="en-US" sz="1800" dirty="0"/>
              <a:t>- Grey hat hackers who attempt to discover exploits and report them to vendors, sometimes for prizes or rewards.</a:t>
            </a:r>
          </a:p>
          <a:p>
            <a:r>
              <a:rPr lang="en-US" sz="1800" b="1" dirty="0"/>
              <a:t>Hacktivists -</a:t>
            </a:r>
            <a:r>
              <a:rPr lang="en-US" sz="1800" dirty="0"/>
              <a:t> Grey hat hackers who rally and protest against different political and social ideas. Hacktivists publicly protest against organizations or governments by posting articles, videos, leaking sensitive information, and performing distributed denial of service (DDoS) attacks.</a:t>
            </a:r>
          </a:p>
        </p:txBody>
      </p:sp>
    </p:spTree>
    <p:extLst>
      <p:ext uri="{BB962C8B-B14F-4D97-AF65-F5344CB8AC3E}">
        <p14:creationId xmlns:p14="http://schemas.microsoft.com/office/powerpoint/2010/main" val="1083447691"/>
      </p:ext>
    </p:extLst>
  </p:cSld>
  <p:clrMapOvr>
    <a:masterClrMapping/>
  </p:clrMapOvr>
  <p:transition spd="med">
    <p:wipe dir="r"/>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Rectangle 33"/>
          <p:cNvSpPr>
            <a:spLocks noGrp="1" noChangeArrowheads="1"/>
          </p:cNvSpPr>
          <p:nvPr>
            <p:ph type="title" idx="4294967295"/>
          </p:nvPr>
        </p:nvSpPr>
        <p:spPr>
          <a:xfrm>
            <a:off x="655638" y="609600"/>
            <a:ext cx="8145462" cy="838200"/>
          </a:xfrm>
        </p:spPr>
        <p:txBody>
          <a:bodyPr/>
          <a:lstStyle/>
          <a:p>
            <a:pPr eaLnBrk="1" hangingPunct="1"/>
            <a:r>
              <a:rPr lang="en-US" dirty="0">
                <a:latin typeface="Arial" charset="0"/>
              </a:rPr>
              <a:t>Instructor Materials - Chapter 1 Planning Guide</a:t>
            </a:r>
            <a:endParaRPr lang="en-US" dirty="0"/>
          </a:p>
        </p:txBody>
      </p:sp>
      <p:sp>
        <p:nvSpPr>
          <p:cNvPr id="4099" name="Rectangle 34"/>
          <p:cNvSpPr>
            <a:spLocks noGrp="1" noChangeArrowheads="1"/>
          </p:cNvSpPr>
          <p:nvPr>
            <p:ph type="body" idx="4294967295"/>
          </p:nvPr>
        </p:nvSpPr>
        <p:spPr>
          <a:xfrm>
            <a:off x="655638" y="1532586"/>
            <a:ext cx="7940675" cy="4539803"/>
          </a:xfrm>
        </p:spPr>
        <p:txBody>
          <a:bodyPr/>
          <a:lstStyle/>
          <a:p>
            <a:pPr marL="0" indent="0">
              <a:buNone/>
            </a:pPr>
            <a:r>
              <a:rPr lang="en-CA" dirty="0"/>
              <a:t>This PowerPoint deck is divided in two parts:</a:t>
            </a:r>
          </a:p>
          <a:p>
            <a:pPr marL="457200" indent="-457200">
              <a:buFont typeface="+mj-lt"/>
              <a:buAutoNum type="arabicPeriod"/>
            </a:pPr>
            <a:r>
              <a:rPr lang="en-US" sz="2000" dirty="0"/>
              <a:t>Instructor Planning Guide</a:t>
            </a:r>
            <a:endParaRPr lang="en-CA" sz="2000" dirty="0"/>
          </a:p>
          <a:p>
            <a:pPr lvl="1">
              <a:buFont typeface="Wingdings" charset="2"/>
              <a:buChar char="§"/>
            </a:pPr>
            <a:r>
              <a:rPr lang="en-CA" sz="1600" dirty="0"/>
              <a:t>Information to help you become familiar with the chapter</a:t>
            </a:r>
          </a:p>
          <a:p>
            <a:pPr lvl="1">
              <a:buFont typeface="Wingdings" charset="2"/>
              <a:buChar char="§"/>
            </a:pPr>
            <a:r>
              <a:rPr lang="en-CA" sz="1600" dirty="0"/>
              <a:t>Teaching aids</a:t>
            </a:r>
          </a:p>
          <a:p>
            <a:pPr marL="457200" indent="-457200">
              <a:buFont typeface="+mj-lt"/>
              <a:buAutoNum type="arabicPeriod"/>
            </a:pPr>
            <a:r>
              <a:rPr lang="en-CA" sz="2000" dirty="0"/>
              <a:t>Instructor Class Presentation</a:t>
            </a:r>
          </a:p>
          <a:p>
            <a:pPr lvl="1">
              <a:buFont typeface="Wingdings" charset="2"/>
              <a:buChar char="§"/>
            </a:pPr>
            <a:r>
              <a:rPr lang="en-CA" sz="1600" dirty="0"/>
              <a:t>Optional slides that you can use in the classroom</a:t>
            </a:r>
          </a:p>
          <a:p>
            <a:pPr lvl="1">
              <a:buFont typeface="Wingdings" charset="2"/>
              <a:buChar char="§"/>
            </a:pPr>
            <a:r>
              <a:rPr lang="en-CA" sz="1600" dirty="0"/>
              <a:t>Begins on slide #12</a:t>
            </a:r>
            <a:endParaRPr lang="en-CA" sz="1600" b="1" dirty="0">
              <a:solidFill>
                <a:srgbClr val="FF0000"/>
              </a:solidFill>
            </a:endParaRPr>
          </a:p>
          <a:p>
            <a:pPr marL="0" indent="0">
              <a:buNone/>
            </a:pPr>
            <a:r>
              <a:rPr lang="en-CA" sz="2000" dirty="0"/>
              <a:t>Note: Remove the Planning Guide from this presentation before sharing with anyone.</a:t>
            </a:r>
          </a:p>
          <a:p>
            <a:pPr>
              <a:buFont typeface="Wingdings" charset="2"/>
              <a:buChar char="§"/>
            </a:pPr>
            <a:endParaRPr lang="en-CA" dirty="0"/>
          </a:p>
        </p:txBody>
      </p:sp>
    </p:spTree>
    <p:extLst>
      <p:ext uri="{BB962C8B-B14F-4D97-AF65-F5344CB8AC3E}">
        <p14:creationId xmlns:p14="http://schemas.microsoft.com/office/powerpoint/2010/main" val="428916898"/>
      </p:ext>
    </p:extLst>
  </p:cSld>
  <p:clrMapOvr>
    <a:masterClrMapping/>
  </p:clrMapOvr>
  <p:transition>
    <p:wipe dir="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n-US" sz="1800" dirty="0" smtClean="0">
                <a:latin typeface="Arial" charset="0"/>
              </a:rPr>
              <a:t>Cybersecurity Criminals </a:t>
            </a:r>
            <a:r>
              <a:rPr lang="en-US" sz="1800" dirty="0">
                <a:latin typeface="Arial" charset="0"/>
              </a:rPr>
              <a:t>versus </a:t>
            </a:r>
            <a:r>
              <a:rPr lang="en-US" sz="1800" dirty="0" smtClean="0">
                <a:latin typeface="Arial" charset="0"/>
              </a:rPr>
              <a:t>Cybersecurity Specialists</a:t>
            </a:r>
            <a:r>
              <a:rPr lang="en-US" sz="1800" kern="1200" dirty="0">
                <a:solidFill>
                  <a:schemeClr val="tx1"/>
                </a:solidFill>
                <a:latin typeface="Arial" charset="0"/>
              </a:rPr>
              <a:t/>
            </a:r>
            <a:br>
              <a:rPr lang="en-US" sz="1800" kern="1200" dirty="0">
                <a:solidFill>
                  <a:schemeClr val="tx1"/>
                </a:solidFill>
                <a:latin typeface="Arial" charset="0"/>
              </a:rPr>
            </a:br>
            <a:r>
              <a:rPr lang="en-US" dirty="0">
                <a:latin typeface="Arial" charset="0"/>
              </a:rPr>
              <a:t>Cybersecurity Criminals (Cont.)</a:t>
            </a:r>
          </a:p>
        </p:txBody>
      </p:sp>
      <p:sp>
        <p:nvSpPr>
          <p:cNvPr id="2" name="Content Placeholder 1"/>
          <p:cNvSpPr>
            <a:spLocks noGrp="1"/>
          </p:cNvSpPr>
          <p:nvPr>
            <p:ph idx="1"/>
          </p:nvPr>
        </p:nvSpPr>
        <p:spPr>
          <a:xfrm>
            <a:off x="213110" y="1254276"/>
            <a:ext cx="7506536" cy="4786870"/>
          </a:xfrm>
        </p:spPr>
        <p:txBody>
          <a:bodyPr/>
          <a:lstStyle/>
          <a:p>
            <a:pPr marL="0" indent="0">
              <a:buNone/>
            </a:pPr>
            <a:r>
              <a:rPr lang="en-US" sz="1800" dirty="0"/>
              <a:t>Criminals come in many different forms. Each have their own motives:</a:t>
            </a:r>
          </a:p>
          <a:p>
            <a:r>
              <a:rPr lang="en-US" sz="1800" b="1" dirty="0"/>
              <a:t>Cyber Criminals </a:t>
            </a:r>
            <a:r>
              <a:rPr lang="en-US" sz="1800" dirty="0"/>
              <a:t>- These are black hat hackers who are either self-employed or working for large cybercrime organizations. Each year, cyber criminals are responsible for stealing billions of dollars from consumers and businesses.</a:t>
            </a:r>
          </a:p>
          <a:p>
            <a:r>
              <a:rPr lang="en-US" sz="1800" b="1" dirty="0"/>
              <a:t>State Sponsored Hackers - </a:t>
            </a:r>
            <a:r>
              <a:rPr lang="en-US" sz="1800" dirty="0"/>
              <a:t>Depending on a person’s perspective, these are either white hat or black hat hackers who steal government secrets, gather intelligence, and sabotage networks. Their targets are foreign governments, terrorist groups, and corporations. Most countries in the world participate to some degree in state-sponsored hacking.</a:t>
            </a:r>
          </a:p>
        </p:txBody>
      </p:sp>
    </p:spTree>
    <p:extLst>
      <p:ext uri="{BB962C8B-B14F-4D97-AF65-F5344CB8AC3E}">
        <p14:creationId xmlns:p14="http://schemas.microsoft.com/office/powerpoint/2010/main" val="2666405247"/>
      </p:ext>
    </p:extLst>
  </p:cSld>
  <p:clrMapOvr>
    <a:masterClrMapping/>
  </p:clrMapOvr>
  <p:transition spd="med">
    <p:wipe dir="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13110" y="1505946"/>
            <a:ext cx="6609721" cy="4786870"/>
          </a:xfrm>
        </p:spPr>
        <p:txBody>
          <a:bodyPr/>
          <a:lstStyle/>
          <a:p>
            <a:pPr marL="0" indent="0">
              <a:buNone/>
            </a:pPr>
            <a:r>
              <a:rPr lang="en-US" sz="1600" dirty="0"/>
              <a:t>Thwarting the cyber criminals is a difficult task, company, government and international organizations have begun to take coordinated actions to limit or fend off cyber criminals. The coordinated actions include:</a:t>
            </a:r>
            <a:endParaRPr lang="en-US" sz="1600" b="1" dirty="0"/>
          </a:p>
          <a:p>
            <a:pPr marL="171450" indent="-171450">
              <a:buFont typeface="Arial" panose="020B0604020202020204" pitchFamily="34" charset="0"/>
              <a:buChar char="•"/>
            </a:pPr>
            <a:r>
              <a:rPr lang="en-US" sz="1600" b="1" dirty="0"/>
              <a:t>Vulnerability Database</a:t>
            </a:r>
            <a:r>
              <a:rPr lang="en-US" sz="1600" dirty="0"/>
              <a:t>: The Nation Common Vulnerabilities and Exposures (CVE) database is an example of the development of a national database. The CVE National Database was developed to provide a publicly available database of all know vulnerabilities. </a:t>
            </a:r>
            <a:r>
              <a:rPr lang="en-US" sz="1600" dirty="0">
                <a:hlinkClick r:id="rId3"/>
              </a:rPr>
              <a:t>http://www.cvedetails.com/</a:t>
            </a:r>
            <a:endParaRPr lang="en-US" sz="1600" dirty="0"/>
          </a:p>
          <a:p>
            <a:pPr marL="171450" indent="-171450">
              <a:buFont typeface="Arial" panose="020B0604020202020204" pitchFamily="34" charset="0"/>
              <a:buChar char="•"/>
            </a:pPr>
            <a:r>
              <a:rPr lang="en-US" sz="1600" b="1" dirty="0"/>
              <a:t>Early Warning Systems</a:t>
            </a:r>
            <a:r>
              <a:rPr lang="en-US" sz="1600" dirty="0"/>
              <a:t>: The Honeynet project is an example of creating Early Warning Systems. The project provides a HoneyMap which displays real-time visualization of attacks. </a:t>
            </a:r>
            <a:r>
              <a:rPr lang="en-US" sz="1600" dirty="0">
                <a:hlinkClick r:id="rId4"/>
              </a:rPr>
              <a:t>https://www.honeynet.org/node/960</a:t>
            </a:r>
            <a:endParaRPr lang="en-US" sz="1600" dirty="0"/>
          </a:p>
          <a:p>
            <a:pPr marL="171450" indent="-171450">
              <a:buFont typeface="Arial" panose="020B0604020202020204" pitchFamily="34" charset="0"/>
              <a:buChar char="•"/>
            </a:pPr>
            <a:r>
              <a:rPr lang="en-US" sz="1600" b="1" dirty="0"/>
              <a:t>Share Cyber Intelligence</a:t>
            </a:r>
            <a:r>
              <a:rPr lang="en-US" sz="1600" dirty="0"/>
              <a:t>: InfraGard is an example of wide spread sharing of cyber intelligence. The InfraGard program is a partnership between the and the private sector. The participants are dedicated to sharing information and intelligence to prevent hostile cyberattacks. </a:t>
            </a:r>
            <a:r>
              <a:rPr lang="en-US" sz="1600" dirty="0">
                <a:hlinkClick r:id="rId5"/>
              </a:rPr>
              <a:t>https://www.infragard.org/</a:t>
            </a:r>
            <a:endParaRPr lang="en-US" sz="1600" dirty="0"/>
          </a:p>
        </p:txBody>
      </p:sp>
      <p:sp>
        <p:nvSpPr>
          <p:cNvPr id="5" name="Rectangle 2"/>
          <p:cNvSpPr txBox="1">
            <a:spLocks noChangeArrowheads="1"/>
          </p:cNvSpPr>
          <p:nvPr/>
        </p:nvSpPr>
        <p:spPr bwMode="auto">
          <a:xfrm>
            <a:off x="0" y="457892"/>
            <a:ext cx="8772157"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82124" tIns="41061" rIns="82124" bIns="41061" numCol="1" anchor="b" anchorCtr="0" compatLnSpc="1">
            <a:prstTxWarp prst="textNoShape">
              <a:avLst/>
            </a:prstTxWarp>
          </a:bodyPr>
          <a:lstStyle>
            <a:lvl1pPr algn="l" defTabSz="814388" rtl="0" eaLnBrk="0" fontAlgn="base" hangingPunct="0">
              <a:lnSpc>
                <a:spcPct val="90000"/>
              </a:lnSpc>
              <a:spcBef>
                <a:spcPct val="0"/>
              </a:spcBef>
              <a:spcAft>
                <a:spcPct val="0"/>
              </a:spcAft>
              <a:defRPr sz="3200" b="1">
                <a:solidFill>
                  <a:srgbClr val="708CA1"/>
                </a:solidFill>
                <a:latin typeface="+mj-lt"/>
                <a:ea typeface="ＭＳ Ｐゴシック" charset="0"/>
                <a:cs typeface="ＭＳ Ｐゴシック" charset="0"/>
              </a:defRPr>
            </a:lvl1pPr>
            <a:lvl2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2pPr>
            <a:lvl3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3pPr>
            <a:lvl4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4pPr>
            <a:lvl5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5pPr>
            <a:lvl6pPr marL="457200" algn="l" defTabSz="814388" rtl="0" eaLnBrk="1" fontAlgn="base" hangingPunct="1">
              <a:lnSpc>
                <a:spcPct val="90000"/>
              </a:lnSpc>
              <a:spcBef>
                <a:spcPct val="0"/>
              </a:spcBef>
              <a:spcAft>
                <a:spcPct val="0"/>
              </a:spcAft>
              <a:defRPr sz="3200" b="1">
                <a:solidFill>
                  <a:srgbClr val="708CA1"/>
                </a:solidFill>
                <a:latin typeface="Arial" charset="0"/>
              </a:defRPr>
            </a:lvl6pPr>
            <a:lvl7pPr marL="914400" algn="l" defTabSz="814388" rtl="0" eaLnBrk="1" fontAlgn="base" hangingPunct="1">
              <a:lnSpc>
                <a:spcPct val="90000"/>
              </a:lnSpc>
              <a:spcBef>
                <a:spcPct val="0"/>
              </a:spcBef>
              <a:spcAft>
                <a:spcPct val="0"/>
              </a:spcAft>
              <a:defRPr sz="3200" b="1">
                <a:solidFill>
                  <a:srgbClr val="708CA1"/>
                </a:solidFill>
                <a:latin typeface="Arial" charset="0"/>
              </a:defRPr>
            </a:lvl7pPr>
            <a:lvl8pPr marL="1371600" algn="l" defTabSz="814388" rtl="0" eaLnBrk="1" fontAlgn="base" hangingPunct="1">
              <a:lnSpc>
                <a:spcPct val="90000"/>
              </a:lnSpc>
              <a:spcBef>
                <a:spcPct val="0"/>
              </a:spcBef>
              <a:spcAft>
                <a:spcPct val="0"/>
              </a:spcAft>
              <a:defRPr sz="3200" b="1">
                <a:solidFill>
                  <a:srgbClr val="708CA1"/>
                </a:solidFill>
                <a:latin typeface="Arial" charset="0"/>
              </a:defRPr>
            </a:lvl8pPr>
            <a:lvl9pPr marL="1828800" algn="l" defTabSz="814388" rtl="0" eaLnBrk="1" fontAlgn="base" hangingPunct="1">
              <a:lnSpc>
                <a:spcPct val="90000"/>
              </a:lnSpc>
              <a:spcBef>
                <a:spcPct val="0"/>
              </a:spcBef>
              <a:spcAft>
                <a:spcPct val="0"/>
              </a:spcAft>
              <a:defRPr sz="3200" b="1">
                <a:solidFill>
                  <a:srgbClr val="708CA1"/>
                </a:solidFill>
                <a:latin typeface="Arial" charset="0"/>
              </a:defRPr>
            </a:lvl9pPr>
          </a:lstStyle>
          <a:p>
            <a:pPr eaLnBrk="1" hangingPunct="1"/>
            <a:r>
              <a:rPr lang="en-US" sz="1800" kern="0" dirty="0" smtClean="0">
                <a:latin typeface="Arial" charset="0"/>
              </a:rPr>
              <a:t>Cybersecurity Criminals versus Cybersecurity Specialists</a:t>
            </a:r>
            <a:r>
              <a:rPr lang="en-US" sz="1800" kern="1200" dirty="0" smtClean="0">
                <a:solidFill>
                  <a:schemeClr val="tx1"/>
                </a:solidFill>
                <a:latin typeface="Arial" charset="0"/>
              </a:rPr>
              <a:t/>
            </a:r>
            <a:br>
              <a:rPr lang="en-US" sz="1800" kern="1200" dirty="0" smtClean="0">
                <a:solidFill>
                  <a:schemeClr val="tx1"/>
                </a:solidFill>
                <a:latin typeface="Arial" charset="0"/>
              </a:rPr>
            </a:br>
            <a:r>
              <a:rPr lang="en-US" kern="0" dirty="0" smtClean="0">
                <a:latin typeface="Arial" charset="0"/>
              </a:rPr>
              <a:t>Cybersecurity Specialists</a:t>
            </a:r>
            <a:endParaRPr lang="en-US" kern="0" dirty="0">
              <a:latin typeface="Arial" charset="0"/>
            </a:endParaRPr>
          </a:p>
        </p:txBody>
      </p:sp>
    </p:spTree>
    <p:extLst>
      <p:ext uri="{BB962C8B-B14F-4D97-AF65-F5344CB8AC3E}">
        <p14:creationId xmlns:p14="http://schemas.microsoft.com/office/powerpoint/2010/main" val="2271316055"/>
      </p:ext>
    </p:extLst>
  </p:cSld>
  <p:clrMapOvr>
    <a:masterClrMapping/>
  </p:clrMapOvr>
  <p:transition spd="med">
    <p:wipe dir="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13110" y="1505946"/>
            <a:ext cx="5018313" cy="4786870"/>
          </a:xfrm>
        </p:spPr>
        <p:txBody>
          <a:bodyPr/>
          <a:lstStyle/>
          <a:p>
            <a:pPr marL="171450" indent="-171450">
              <a:buFont typeface="Arial" panose="020B0604020202020204" pitchFamily="34" charset="0"/>
              <a:buChar char="•"/>
            </a:pPr>
            <a:r>
              <a:rPr lang="en-US" sz="1600" b="1" dirty="0"/>
              <a:t>ISM Standards</a:t>
            </a:r>
            <a:r>
              <a:rPr lang="en-US" sz="1600" dirty="0"/>
              <a:t>: The ISO 27000 standards are an example of Information Security Management Standards. The standards provide a framework for implementing cybersecurity measures within an organization. </a:t>
            </a:r>
            <a:r>
              <a:rPr lang="en-US" sz="1600" dirty="0">
                <a:hlinkClick r:id="rId3"/>
              </a:rPr>
              <a:t>http://www.27000.org/</a:t>
            </a:r>
            <a:endParaRPr lang="en-US" sz="1600" dirty="0"/>
          </a:p>
          <a:p>
            <a:pPr marL="171450" indent="-171450">
              <a:buFont typeface="Arial" panose="020B0604020202020204" pitchFamily="34" charset="0"/>
              <a:buChar char="•"/>
            </a:pPr>
            <a:r>
              <a:rPr lang="en-US" sz="1600" b="1" dirty="0"/>
              <a:t>New Laws</a:t>
            </a:r>
            <a:r>
              <a:rPr lang="en-US" sz="1600" dirty="0"/>
              <a:t>: The ISACA group track law enacted related to cyber security. These laws can address individual privacy to protection of intellectual property. Examples of these laws include: Cybersecurity Act, Federal Exchange Data Breach Notification Act and the  Data Accountability and Trust Act.  </a:t>
            </a:r>
            <a:r>
              <a:rPr lang="en-US" sz="1600" dirty="0">
                <a:hlinkClick r:id="rId4"/>
              </a:rPr>
              <a:t>http://www.isaca.org/cyber/pages/cybersecuritylegislation.aspx</a:t>
            </a:r>
            <a:endParaRPr lang="en-US" sz="1600" dirty="0"/>
          </a:p>
        </p:txBody>
      </p:sp>
      <p:pic>
        <p:nvPicPr>
          <p:cNvPr id="3" name="Picture 2"/>
          <p:cNvPicPr>
            <a:picLocks noChangeAspect="1"/>
          </p:cNvPicPr>
          <p:nvPr/>
        </p:nvPicPr>
        <p:blipFill>
          <a:blip r:embed="rId5"/>
          <a:stretch>
            <a:fillRect/>
          </a:stretch>
        </p:blipFill>
        <p:spPr>
          <a:xfrm>
            <a:off x="5514519" y="2866292"/>
            <a:ext cx="3191695" cy="3283194"/>
          </a:xfrm>
          <a:prstGeom prst="rect">
            <a:avLst/>
          </a:prstGeom>
        </p:spPr>
      </p:pic>
      <p:sp>
        <p:nvSpPr>
          <p:cNvPr id="6" name="TextBox 5"/>
          <p:cNvSpPr txBox="1"/>
          <p:nvPr/>
        </p:nvSpPr>
        <p:spPr>
          <a:xfrm>
            <a:off x="5514519" y="1631515"/>
            <a:ext cx="3191695" cy="757130"/>
          </a:xfrm>
          <a:prstGeom prst="rect">
            <a:avLst/>
          </a:prstGeom>
          <a:noFill/>
        </p:spPr>
        <p:txBody>
          <a:bodyPr wrap="square" rtlCol="0">
            <a:spAutoFit/>
          </a:bodyPr>
          <a:lstStyle/>
          <a:p>
            <a:r>
              <a:rPr lang="en-US" dirty="0"/>
              <a:t>Tools for Thwarting Cybercrime</a:t>
            </a:r>
          </a:p>
        </p:txBody>
      </p:sp>
      <p:sp>
        <p:nvSpPr>
          <p:cNvPr id="7" name="Rectangle 2"/>
          <p:cNvSpPr txBox="1">
            <a:spLocks noChangeArrowheads="1"/>
          </p:cNvSpPr>
          <p:nvPr/>
        </p:nvSpPr>
        <p:spPr bwMode="auto">
          <a:xfrm>
            <a:off x="0" y="457892"/>
            <a:ext cx="8772157"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82124" tIns="41061" rIns="82124" bIns="41061" numCol="1" anchor="b" anchorCtr="0" compatLnSpc="1">
            <a:prstTxWarp prst="textNoShape">
              <a:avLst/>
            </a:prstTxWarp>
          </a:bodyPr>
          <a:lstStyle>
            <a:lvl1pPr algn="l" defTabSz="814388" rtl="0" eaLnBrk="0" fontAlgn="base" hangingPunct="0">
              <a:lnSpc>
                <a:spcPct val="90000"/>
              </a:lnSpc>
              <a:spcBef>
                <a:spcPct val="0"/>
              </a:spcBef>
              <a:spcAft>
                <a:spcPct val="0"/>
              </a:spcAft>
              <a:defRPr sz="3200" b="1">
                <a:solidFill>
                  <a:srgbClr val="708CA1"/>
                </a:solidFill>
                <a:latin typeface="+mj-lt"/>
                <a:ea typeface="ＭＳ Ｐゴシック" charset="0"/>
                <a:cs typeface="ＭＳ Ｐゴシック" charset="0"/>
              </a:defRPr>
            </a:lvl1pPr>
            <a:lvl2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2pPr>
            <a:lvl3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3pPr>
            <a:lvl4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4pPr>
            <a:lvl5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5pPr>
            <a:lvl6pPr marL="457200" algn="l" defTabSz="814388" rtl="0" eaLnBrk="1" fontAlgn="base" hangingPunct="1">
              <a:lnSpc>
                <a:spcPct val="90000"/>
              </a:lnSpc>
              <a:spcBef>
                <a:spcPct val="0"/>
              </a:spcBef>
              <a:spcAft>
                <a:spcPct val="0"/>
              </a:spcAft>
              <a:defRPr sz="3200" b="1">
                <a:solidFill>
                  <a:srgbClr val="708CA1"/>
                </a:solidFill>
                <a:latin typeface="Arial" charset="0"/>
              </a:defRPr>
            </a:lvl6pPr>
            <a:lvl7pPr marL="914400" algn="l" defTabSz="814388" rtl="0" eaLnBrk="1" fontAlgn="base" hangingPunct="1">
              <a:lnSpc>
                <a:spcPct val="90000"/>
              </a:lnSpc>
              <a:spcBef>
                <a:spcPct val="0"/>
              </a:spcBef>
              <a:spcAft>
                <a:spcPct val="0"/>
              </a:spcAft>
              <a:defRPr sz="3200" b="1">
                <a:solidFill>
                  <a:srgbClr val="708CA1"/>
                </a:solidFill>
                <a:latin typeface="Arial" charset="0"/>
              </a:defRPr>
            </a:lvl7pPr>
            <a:lvl8pPr marL="1371600" algn="l" defTabSz="814388" rtl="0" eaLnBrk="1" fontAlgn="base" hangingPunct="1">
              <a:lnSpc>
                <a:spcPct val="90000"/>
              </a:lnSpc>
              <a:spcBef>
                <a:spcPct val="0"/>
              </a:spcBef>
              <a:spcAft>
                <a:spcPct val="0"/>
              </a:spcAft>
              <a:defRPr sz="3200" b="1">
                <a:solidFill>
                  <a:srgbClr val="708CA1"/>
                </a:solidFill>
                <a:latin typeface="Arial" charset="0"/>
              </a:defRPr>
            </a:lvl8pPr>
            <a:lvl9pPr marL="1828800" algn="l" defTabSz="814388" rtl="0" eaLnBrk="1" fontAlgn="base" hangingPunct="1">
              <a:lnSpc>
                <a:spcPct val="90000"/>
              </a:lnSpc>
              <a:spcBef>
                <a:spcPct val="0"/>
              </a:spcBef>
              <a:spcAft>
                <a:spcPct val="0"/>
              </a:spcAft>
              <a:defRPr sz="3200" b="1">
                <a:solidFill>
                  <a:srgbClr val="708CA1"/>
                </a:solidFill>
                <a:latin typeface="Arial" charset="0"/>
              </a:defRPr>
            </a:lvl9pPr>
          </a:lstStyle>
          <a:p>
            <a:pPr eaLnBrk="1" hangingPunct="1"/>
            <a:r>
              <a:rPr lang="en-US" sz="1800" kern="0" dirty="0" smtClean="0">
                <a:latin typeface="Arial" charset="0"/>
              </a:rPr>
              <a:t>Cybersecurity Criminals versus Cybersecurity Specialists</a:t>
            </a:r>
            <a:r>
              <a:rPr lang="en-US" sz="1800" kern="1200" dirty="0" smtClean="0">
                <a:solidFill>
                  <a:schemeClr val="tx1"/>
                </a:solidFill>
                <a:latin typeface="Arial" charset="0"/>
              </a:rPr>
              <a:t/>
            </a:r>
            <a:br>
              <a:rPr lang="en-US" sz="1800" kern="1200" dirty="0" smtClean="0">
                <a:solidFill>
                  <a:schemeClr val="tx1"/>
                </a:solidFill>
                <a:latin typeface="Arial" charset="0"/>
              </a:rPr>
            </a:br>
            <a:r>
              <a:rPr lang="en-US" kern="0" dirty="0" smtClean="0">
                <a:latin typeface="Arial" charset="0"/>
              </a:rPr>
              <a:t>Cybersecurity Specialists (Cont.)</a:t>
            </a:r>
            <a:endParaRPr lang="en-US" kern="0" dirty="0">
              <a:latin typeface="Arial" charset="0"/>
            </a:endParaRPr>
          </a:p>
        </p:txBody>
      </p:sp>
    </p:spTree>
    <p:extLst>
      <p:ext uri="{BB962C8B-B14F-4D97-AF65-F5344CB8AC3E}">
        <p14:creationId xmlns:p14="http://schemas.microsoft.com/office/powerpoint/2010/main" val="1356819784"/>
      </p:ext>
    </p:extLst>
  </p:cSld>
  <p:clrMapOvr>
    <a:masterClrMapping/>
  </p:clrMapOvr>
  <p:transition spd="med">
    <p:wipe dir="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105837" y="2263775"/>
            <a:ext cx="4339280" cy="1481138"/>
          </a:xfrm>
        </p:spPr>
        <p:txBody>
          <a:bodyPr/>
          <a:lstStyle/>
          <a:p>
            <a:pPr eaLnBrk="1" hangingPunct="1"/>
            <a:r>
              <a:rPr lang="en-US" sz="2400" dirty="0"/>
              <a:t>1.3  </a:t>
            </a:r>
            <a:r>
              <a:rPr lang="en-US" sz="2400" dirty="0" smtClean="0"/>
              <a:t>Common Threats</a:t>
            </a:r>
            <a:endParaRPr lang="en-US" sz="2400" dirty="0"/>
          </a:p>
        </p:txBody>
      </p:sp>
    </p:spTree>
    <p:extLst>
      <p:ext uri="{BB962C8B-B14F-4D97-AF65-F5344CB8AC3E}">
        <p14:creationId xmlns:p14="http://schemas.microsoft.com/office/powerpoint/2010/main" val="814020540"/>
      </p:ext>
    </p:extLst>
  </p:cSld>
  <p:clrMapOvr>
    <a:masterClrMapping/>
  </p:clrMapOvr>
  <p:transition>
    <p:wipe dir="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n-US" sz="1800" dirty="0" smtClean="0">
                <a:latin typeface="Arial" charset="0"/>
              </a:rPr>
              <a:t>Common Threats</a:t>
            </a:r>
            <a:r>
              <a:rPr lang="en-US" sz="1800" dirty="0">
                <a:latin typeface="Arial" charset="0"/>
              </a:rPr>
              <a:t/>
            </a:r>
            <a:br>
              <a:rPr lang="en-US" sz="1800" dirty="0">
                <a:latin typeface="Arial" charset="0"/>
              </a:rPr>
            </a:br>
            <a:r>
              <a:rPr lang="en-US" dirty="0">
                <a:latin typeface="Arial" charset="0"/>
              </a:rPr>
              <a:t>Threat Arenas</a:t>
            </a:r>
          </a:p>
        </p:txBody>
      </p:sp>
      <p:sp>
        <p:nvSpPr>
          <p:cNvPr id="2" name="Content Placeholder 1"/>
          <p:cNvSpPr>
            <a:spLocks noGrp="1"/>
          </p:cNvSpPr>
          <p:nvPr>
            <p:ph idx="1"/>
          </p:nvPr>
        </p:nvSpPr>
        <p:spPr>
          <a:xfrm>
            <a:off x="213110" y="1539502"/>
            <a:ext cx="6179302" cy="4786870"/>
          </a:xfrm>
        </p:spPr>
        <p:txBody>
          <a:bodyPr/>
          <a:lstStyle/>
          <a:p>
            <a:r>
              <a:rPr lang="en-US" sz="1600" dirty="0" smtClean="0"/>
              <a:t>Cybersecurity specialists </a:t>
            </a:r>
            <a:r>
              <a:rPr lang="en-US" sz="1600" dirty="0"/>
              <a:t>possess the insight to recognize the influence of data and harness that power to build great organizations, provide services and protect people from cyberattacks</a:t>
            </a:r>
          </a:p>
          <a:p>
            <a:r>
              <a:rPr lang="en-US" sz="1600" dirty="0" smtClean="0"/>
              <a:t>Cybersecurity specialists recognize </a:t>
            </a:r>
            <a:r>
              <a:rPr lang="en-US" sz="1600" dirty="0"/>
              <a:t>the threat that data poses if used against people</a:t>
            </a:r>
          </a:p>
          <a:p>
            <a:r>
              <a:rPr lang="en-US" sz="1600" dirty="0"/>
              <a:t>A cybersecurity threat is the possibility that a harmful event, such as an attack, will occur</a:t>
            </a:r>
          </a:p>
          <a:p>
            <a:r>
              <a:rPr lang="en-US" sz="1600" dirty="0"/>
              <a:t>Cyber vulnerability is a weakness that makes a target susceptible to an attack</a:t>
            </a:r>
          </a:p>
          <a:p>
            <a:r>
              <a:rPr lang="en-US" sz="1600" dirty="0"/>
              <a:t>Cyber threats are particularly dangerous to certain industries and the type of information they collect and protect</a:t>
            </a:r>
          </a:p>
          <a:p>
            <a:endParaRPr lang="en-US" sz="1600" dirty="0"/>
          </a:p>
        </p:txBody>
      </p:sp>
    </p:spTree>
    <p:extLst>
      <p:ext uri="{BB962C8B-B14F-4D97-AF65-F5344CB8AC3E}">
        <p14:creationId xmlns:p14="http://schemas.microsoft.com/office/powerpoint/2010/main" val="1874630823"/>
      </p:ext>
    </p:extLst>
  </p:cSld>
  <p:clrMapOvr>
    <a:masterClrMapping/>
  </p:clrMapOvr>
  <p:transition spd="med">
    <p:wipe dir="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13109" y="1342706"/>
            <a:ext cx="6556968" cy="4786870"/>
          </a:xfrm>
        </p:spPr>
        <p:txBody>
          <a:bodyPr/>
          <a:lstStyle/>
          <a:p>
            <a:pPr marL="0" indent="0">
              <a:buNone/>
            </a:pPr>
            <a:r>
              <a:rPr lang="en-US" sz="1800" dirty="0"/>
              <a:t>The following examples are just a few sources of data that can come from established organizations:</a:t>
            </a:r>
          </a:p>
          <a:p>
            <a:r>
              <a:rPr lang="en-US" sz="1600" b="1" dirty="0"/>
              <a:t>Personal Information</a:t>
            </a:r>
          </a:p>
          <a:p>
            <a:r>
              <a:rPr lang="en-US" sz="1600" b="1" dirty="0"/>
              <a:t>Medical Records</a:t>
            </a:r>
            <a:endParaRPr lang="en-US" sz="1600" dirty="0"/>
          </a:p>
          <a:p>
            <a:r>
              <a:rPr lang="en-US" sz="1600" b="1" dirty="0"/>
              <a:t>Education Records</a:t>
            </a:r>
            <a:endParaRPr lang="en-US" sz="1600" dirty="0"/>
          </a:p>
          <a:p>
            <a:r>
              <a:rPr lang="en-US" sz="1600" b="1" dirty="0"/>
              <a:t>Employment and Financial Records</a:t>
            </a:r>
            <a:endParaRPr lang="en-US" sz="1600" dirty="0"/>
          </a:p>
          <a:p>
            <a:endParaRPr lang="en-US" sz="2000" dirty="0"/>
          </a:p>
          <a:p>
            <a:endParaRPr lang="en-US" sz="2000" dirty="0"/>
          </a:p>
          <a:p>
            <a:endParaRPr lang="en-US" dirty="0"/>
          </a:p>
        </p:txBody>
      </p:sp>
      <p:pic>
        <p:nvPicPr>
          <p:cNvPr id="3" name="Picture 2"/>
          <p:cNvPicPr>
            <a:picLocks noChangeAspect="1"/>
          </p:cNvPicPr>
          <p:nvPr/>
        </p:nvPicPr>
        <p:blipFill>
          <a:blip r:embed="rId3"/>
          <a:stretch>
            <a:fillRect/>
          </a:stretch>
        </p:blipFill>
        <p:spPr>
          <a:xfrm>
            <a:off x="4835769" y="2384852"/>
            <a:ext cx="3730869" cy="3854838"/>
          </a:xfrm>
          <a:prstGeom prst="rect">
            <a:avLst/>
          </a:prstGeom>
        </p:spPr>
      </p:pic>
      <p:sp>
        <p:nvSpPr>
          <p:cNvPr id="6" name="Rectangle 2"/>
          <p:cNvSpPr>
            <a:spLocks noGrp="1" noChangeArrowheads="1"/>
          </p:cNvSpPr>
          <p:nvPr>
            <p:ph type="title"/>
          </p:nvPr>
        </p:nvSpPr>
        <p:spPr>
          <a:xfrm>
            <a:off x="193868" y="394392"/>
            <a:ext cx="8772157" cy="838200"/>
          </a:xfrm>
        </p:spPr>
        <p:txBody>
          <a:bodyPr/>
          <a:lstStyle/>
          <a:p>
            <a:pPr eaLnBrk="1" hangingPunct="1"/>
            <a:r>
              <a:rPr lang="en-US" sz="1800" dirty="0" smtClean="0">
                <a:latin typeface="Arial" charset="0"/>
              </a:rPr>
              <a:t>Common Threats</a:t>
            </a:r>
            <a:r>
              <a:rPr lang="en-US" sz="1800" dirty="0">
                <a:latin typeface="Arial" charset="0"/>
              </a:rPr>
              <a:t/>
            </a:r>
            <a:br>
              <a:rPr lang="en-US" sz="1800" dirty="0">
                <a:latin typeface="Arial" charset="0"/>
              </a:rPr>
            </a:br>
            <a:r>
              <a:rPr lang="en-US" dirty="0">
                <a:latin typeface="Arial" charset="0"/>
              </a:rPr>
              <a:t>Threat </a:t>
            </a:r>
            <a:r>
              <a:rPr lang="en-US" dirty="0" smtClean="0">
                <a:latin typeface="Arial" charset="0"/>
              </a:rPr>
              <a:t>Arenas (Cont.)</a:t>
            </a:r>
            <a:endParaRPr lang="en-US" dirty="0">
              <a:latin typeface="Arial" charset="0"/>
            </a:endParaRPr>
          </a:p>
        </p:txBody>
      </p:sp>
    </p:spTree>
    <p:extLst>
      <p:ext uri="{BB962C8B-B14F-4D97-AF65-F5344CB8AC3E}">
        <p14:creationId xmlns:p14="http://schemas.microsoft.com/office/powerpoint/2010/main" val="3753679465"/>
      </p:ext>
    </p:extLst>
  </p:cSld>
  <p:clrMapOvr>
    <a:masterClrMapping/>
  </p:clrMapOvr>
  <p:transition spd="med">
    <p:wipe dir="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13109" y="1342706"/>
            <a:ext cx="4306137" cy="4786870"/>
          </a:xfrm>
        </p:spPr>
        <p:txBody>
          <a:bodyPr/>
          <a:lstStyle/>
          <a:p>
            <a:pPr marL="0" indent="0">
              <a:buNone/>
            </a:pPr>
            <a:r>
              <a:rPr lang="en-US" sz="1600" dirty="0"/>
              <a:t>Network services like DNS, HTTP and Online Databases are prime targets for cyber criminals.</a:t>
            </a:r>
          </a:p>
          <a:p>
            <a:r>
              <a:rPr lang="en-US" sz="1600" dirty="0"/>
              <a:t>Criminals use packet-sniffing tools to capture data streams over a network. Packet sniffers work by monitoring and recording all information coming across a network. </a:t>
            </a:r>
          </a:p>
          <a:p>
            <a:r>
              <a:rPr lang="en-US" sz="1600" dirty="0"/>
              <a:t>Criminals can also use rogue devices, such as unsecured Wi-Fi access points. </a:t>
            </a:r>
          </a:p>
          <a:p>
            <a:r>
              <a:rPr lang="en-US" sz="1600" dirty="0"/>
              <a:t>Packet forgery (or packet injection) interferes with an established network communication by constructing packets to appear as if they are part of a communication.</a:t>
            </a:r>
          </a:p>
        </p:txBody>
      </p:sp>
      <p:pic>
        <p:nvPicPr>
          <p:cNvPr id="3" name="Picture 2"/>
          <p:cNvPicPr>
            <a:picLocks noChangeAspect="1"/>
          </p:cNvPicPr>
          <p:nvPr/>
        </p:nvPicPr>
        <p:blipFill>
          <a:blip r:embed="rId3"/>
          <a:stretch>
            <a:fillRect/>
          </a:stretch>
        </p:blipFill>
        <p:spPr>
          <a:xfrm>
            <a:off x="4743449" y="2189284"/>
            <a:ext cx="3996104" cy="2664069"/>
          </a:xfrm>
          <a:prstGeom prst="rect">
            <a:avLst/>
          </a:prstGeom>
        </p:spPr>
      </p:pic>
      <p:sp>
        <p:nvSpPr>
          <p:cNvPr id="6" name="Rectangle 2"/>
          <p:cNvSpPr>
            <a:spLocks noGrp="1" noChangeArrowheads="1"/>
          </p:cNvSpPr>
          <p:nvPr>
            <p:ph type="title"/>
          </p:nvPr>
        </p:nvSpPr>
        <p:spPr>
          <a:xfrm>
            <a:off x="193868" y="394392"/>
            <a:ext cx="8772157" cy="838200"/>
          </a:xfrm>
        </p:spPr>
        <p:txBody>
          <a:bodyPr/>
          <a:lstStyle/>
          <a:p>
            <a:pPr eaLnBrk="1" hangingPunct="1"/>
            <a:r>
              <a:rPr lang="en-US" sz="1800" dirty="0" smtClean="0">
                <a:latin typeface="Arial" charset="0"/>
              </a:rPr>
              <a:t>Common Threats</a:t>
            </a:r>
            <a:r>
              <a:rPr lang="en-US" sz="1800" dirty="0">
                <a:latin typeface="Arial" charset="0"/>
              </a:rPr>
              <a:t/>
            </a:r>
            <a:br>
              <a:rPr lang="en-US" sz="1800" dirty="0">
                <a:latin typeface="Arial" charset="0"/>
              </a:rPr>
            </a:br>
            <a:r>
              <a:rPr lang="en-US" dirty="0">
                <a:latin typeface="Arial" charset="0"/>
              </a:rPr>
              <a:t>Threat </a:t>
            </a:r>
            <a:r>
              <a:rPr lang="en-US" dirty="0" smtClean="0">
                <a:latin typeface="Arial" charset="0"/>
              </a:rPr>
              <a:t>Arenas (Cont.)</a:t>
            </a:r>
            <a:endParaRPr lang="en-US" dirty="0">
              <a:latin typeface="Arial" charset="0"/>
            </a:endParaRPr>
          </a:p>
        </p:txBody>
      </p:sp>
    </p:spTree>
    <p:extLst>
      <p:ext uri="{BB962C8B-B14F-4D97-AF65-F5344CB8AC3E}">
        <p14:creationId xmlns:p14="http://schemas.microsoft.com/office/powerpoint/2010/main" val="4147374663"/>
      </p:ext>
    </p:extLst>
  </p:cSld>
  <p:clrMapOvr>
    <a:masterClrMapping/>
  </p:clrMapOvr>
  <p:transition spd="med">
    <p:wipe dir="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13109" y="1342706"/>
            <a:ext cx="5698593" cy="4786870"/>
          </a:xfrm>
        </p:spPr>
        <p:txBody>
          <a:bodyPr/>
          <a:lstStyle/>
          <a:p>
            <a:pPr marL="0" indent="0">
              <a:buNone/>
            </a:pPr>
            <a:r>
              <a:rPr lang="en-US" sz="1600" dirty="0" smtClean="0"/>
              <a:t>Domains </a:t>
            </a:r>
            <a:r>
              <a:rPr lang="en-US" sz="1600" dirty="0"/>
              <a:t>include:</a:t>
            </a:r>
          </a:p>
          <a:p>
            <a:pPr>
              <a:spcBef>
                <a:spcPts val="0"/>
              </a:spcBef>
            </a:pPr>
            <a:r>
              <a:rPr lang="en-US" sz="1600" dirty="0"/>
              <a:t>Manufacturing</a:t>
            </a:r>
          </a:p>
          <a:p>
            <a:pPr lvl="1">
              <a:spcBef>
                <a:spcPts val="0"/>
              </a:spcBef>
            </a:pPr>
            <a:r>
              <a:rPr lang="en-US" sz="1400" dirty="0"/>
              <a:t>Industry Controls</a:t>
            </a:r>
          </a:p>
          <a:p>
            <a:pPr lvl="1">
              <a:spcBef>
                <a:spcPts val="0"/>
              </a:spcBef>
            </a:pPr>
            <a:r>
              <a:rPr lang="en-US" sz="1400" dirty="0"/>
              <a:t>Automation</a:t>
            </a:r>
          </a:p>
          <a:p>
            <a:pPr lvl="1">
              <a:spcBef>
                <a:spcPts val="0"/>
              </a:spcBef>
            </a:pPr>
            <a:r>
              <a:rPr lang="en-US" sz="1400" dirty="0"/>
              <a:t>SCADA</a:t>
            </a:r>
          </a:p>
          <a:p>
            <a:pPr>
              <a:spcBef>
                <a:spcPts val="0"/>
              </a:spcBef>
            </a:pPr>
            <a:r>
              <a:rPr lang="en-US" sz="1600" dirty="0"/>
              <a:t>Energy Production and Distribution</a:t>
            </a:r>
          </a:p>
          <a:p>
            <a:pPr lvl="1">
              <a:spcBef>
                <a:spcPts val="0"/>
              </a:spcBef>
            </a:pPr>
            <a:r>
              <a:rPr lang="en-US" sz="1400" dirty="0"/>
              <a:t>Electrical Distribution and Smart Grid</a:t>
            </a:r>
          </a:p>
          <a:p>
            <a:pPr lvl="1">
              <a:spcBef>
                <a:spcPts val="0"/>
              </a:spcBef>
            </a:pPr>
            <a:r>
              <a:rPr lang="en-US" sz="1400" dirty="0"/>
              <a:t>Oil and Gas</a:t>
            </a:r>
          </a:p>
          <a:p>
            <a:pPr>
              <a:spcBef>
                <a:spcPts val="0"/>
              </a:spcBef>
            </a:pPr>
            <a:r>
              <a:rPr lang="en-US" sz="1600" dirty="0"/>
              <a:t>Communication </a:t>
            </a:r>
          </a:p>
          <a:p>
            <a:pPr lvl="1">
              <a:spcBef>
                <a:spcPts val="0"/>
              </a:spcBef>
            </a:pPr>
            <a:r>
              <a:rPr lang="en-US" sz="1400" dirty="0"/>
              <a:t>Phone</a:t>
            </a:r>
          </a:p>
          <a:p>
            <a:pPr lvl="1">
              <a:spcBef>
                <a:spcPts val="0"/>
              </a:spcBef>
            </a:pPr>
            <a:r>
              <a:rPr lang="en-US" sz="1400" dirty="0"/>
              <a:t>Email</a:t>
            </a:r>
          </a:p>
          <a:p>
            <a:pPr lvl="1">
              <a:spcBef>
                <a:spcPts val="0"/>
              </a:spcBef>
            </a:pPr>
            <a:r>
              <a:rPr lang="en-US" sz="1400" dirty="0"/>
              <a:t>Messaging</a:t>
            </a:r>
          </a:p>
          <a:p>
            <a:pPr>
              <a:spcBef>
                <a:spcPts val="0"/>
              </a:spcBef>
            </a:pPr>
            <a:r>
              <a:rPr lang="en-US" sz="1600" dirty="0"/>
              <a:t>Transportation systems</a:t>
            </a:r>
          </a:p>
          <a:p>
            <a:pPr lvl="1">
              <a:spcBef>
                <a:spcPts val="0"/>
              </a:spcBef>
            </a:pPr>
            <a:r>
              <a:rPr lang="en-US" sz="1400" dirty="0"/>
              <a:t>Air Travel</a:t>
            </a:r>
          </a:p>
          <a:p>
            <a:pPr lvl="1">
              <a:spcBef>
                <a:spcPts val="0"/>
              </a:spcBef>
            </a:pPr>
            <a:r>
              <a:rPr lang="en-US" sz="1400" dirty="0"/>
              <a:t>Rail</a:t>
            </a:r>
          </a:p>
          <a:p>
            <a:pPr lvl="1">
              <a:spcBef>
                <a:spcPts val="0"/>
              </a:spcBef>
            </a:pPr>
            <a:r>
              <a:rPr lang="en-US" sz="1400" dirty="0"/>
              <a:t>Over the Road</a:t>
            </a:r>
          </a:p>
        </p:txBody>
      </p:sp>
      <p:pic>
        <p:nvPicPr>
          <p:cNvPr id="3" name="Picture 2"/>
          <p:cNvPicPr>
            <a:picLocks noChangeAspect="1"/>
          </p:cNvPicPr>
          <p:nvPr/>
        </p:nvPicPr>
        <p:blipFill>
          <a:blip r:embed="rId3"/>
          <a:stretch>
            <a:fillRect/>
          </a:stretch>
        </p:blipFill>
        <p:spPr>
          <a:xfrm>
            <a:off x="4082816" y="2074985"/>
            <a:ext cx="4764801" cy="3531468"/>
          </a:xfrm>
          <a:prstGeom prst="rect">
            <a:avLst/>
          </a:prstGeom>
        </p:spPr>
      </p:pic>
      <p:sp>
        <p:nvSpPr>
          <p:cNvPr id="6" name="Rectangle 2"/>
          <p:cNvSpPr>
            <a:spLocks noGrp="1" noChangeArrowheads="1"/>
          </p:cNvSpPr>
          <p:nvPr>
            <p:ph type="title"/>
          </p:nvPr>
        </p:nvSpPr>
        <p:spPr>
          <a:xfrm>
            <a:off x="193868" y="394392"/>
            <a:ext cx="8772157" cy="838200"/>
          </a:xfrm>
        </p:spPr>
        <p:txBody>
          <a:bodyPr/>
          <a:lstStyle/>
          <a:p>
            <a:pPr eaLnBrk="1" hangingPunct="1"/>
            <a:r>
              <a:rPr lang="en-US" sz="1800" dirty="0" smtClean="0">
                <a:latin typeface="Arial" charset="0"/>
              </a:rPr>
              <a:t>Common Threats</a:t>
            </a:r>
            <a:r>
              <a:rPr lang="en-US" sz="1800" dirty="0">
                <a:latin typeface="Arial" charset="0"/>
              </a:rPr>
              <a:t/>
            </a:r>
            <a:br>
              <a:rPr lang="en-US" sz="1800" dirty="0">
                <a:latin typeface="Arial" charset="0"/>
              </a:rPr>
            </a:br>
            <a:r>
              <a:rPr lang="en-US" dirty="0">
                <a:latin typeface="Arial" charset="0"/>
              </a:rPr>
              <a:t>Threat </a:t>
            </a:r>
            <a:r>
              <a:rPr lang="en-US" dirty="0" smtClean="0">
                <a:latin typeface="Arial" charset="0"/>
              </a:rPr>
              <a:t>Arenas (Cont.)</a:t>
            </a:r>
            <a:endParaRPr lang="en-US" dirty="0">
              <a:latin typeface="Arial" charset="0"/>
            </a:endParaRPr>
          </a:p>
        </p:txBody>
      </p:sp>
    </p:spTree>
    <p:extLst>
      <p:ext uri="{BB962C8B-B14F-4D97-AF65-F5344CB8AC3E}">
        <p14:creationId xmlns:p14="http://schemas.microsoft.com/office/powerpoint/2010/main" val="1272893577"/>
      </p:ext>
    </p:extLst>
  </p:cSld>
  <p:clrMapOvr>
    <a:masterClrMapping/>
  </p:clrMapOvr>
  <p:transition spd="med">
    <p:wipe dir="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13109" y="1342705"/>
            <a:ext cx="6187691" cy="4917417"/>
          </a:xfrm>
        </p:spPr>
        <p:txBody>
          <a:bodyPr/>
          <a:lstStyle/>
          <a:p>
            <a:r>
              <a:rPr lang="en-US" sz="1600" dirty="0"/>
              <a:t>On a personal level, everyone needs to safeguard his or her identity, data, and computing devices. </a:t>
            </a:r>
          </a:p>
          <a:p>
            <a:r>
              <a:rPr lang="en-US" sz="1600" dirty="0"/>
              <a:t>At the corporate level, it is the employees’ responsibility to protect the organization’s reputation, data, and customers. </a:t>
            </a:r>
          </a:p>
          <a:p>
            <a:r>
              <a:rPr lang="en-US" sz="1600" dirty="0"/>
              <a:t>At the state level, national security and the citizens’ safety and well-being are at stake. </a:t>
            </a:r>
          </a:p>
          <a:p>
            <a:r>
              <a:rPr lang="en-US" sz="1600" dirty="0"/>
              <a:t>In the U.S., the National Security Agency (NSA) is responsible for intelligence collection and surveillance activities. </a:t>
            </a:r>
          </a:p>
          <a:p>
            <a:r>
              <a:rPr lang="en-US" sz="1600" dirty="0"/>
              <a:t>The efforts to protect people’s way of life often conflicts with their right to privacy. </a:t>
            </a:r>
          </a:p>
          <a:p>
            <a:endParaRPr lang="en-US" sz="1800" dirty="0"/>
          </a:p>
        </p:txBody>
      </p:sp>
      <p:pic>
        <p:nvPicPr>
          <p:cNvPr id="3" name="Picture 2"/>
          <p:cNvPicPr>
            <a:picLocks noChangeAspect="1"/>
          </p:cNvPicPr>
          <p:nvPr/>
        </p:nvPicPr>
        <p:blipFill>
          <a:blip r:embed="rId3"/>
          <a:stretch>
            <a:fillRect/>
          </a:stretch>
        </p:blipFill>
        <p:spPr>
          <a:xfrm>
            <a:off x="5029199" y="4092630"/>
            <a:ext cx="3696799" cy="2475956"/>
          </a:xfrm>
          <a:prstGeom prst="rect">
            <a:avLst/>
          </a:prstGeom>
        </p:spPr>
      </p:pic>
      <p:sp>
        <p:nvSpPr>
          <p:cNvPr id="6" name="Rectangle 2"/>
          <p:cNvSpPr>
            <a:spLocks noGrp="1" noChangeArrowheads="1"/>
          </p:cNvSpPr>
          <p:nvPr>
            <p:ph type="title"/>
          </p:nvPr>
        </p:nvSpPr>
        <p:spPr>
          <a:xfrm>
            <a:off x="193868" y="394392"/>
            <a:ext cx="8772157" cy="838200"/>
          </a:xfrm>
        </p:spPr>
        <p:txBody>
          <a:bodyPr/>
          <a:lstStyle/>
          <a:p>
            <a:pPr eaLnBrk="1" hangingPunct="1"/>
            <a:r>
              <a:rPr lang="en-US" sz="1800" dirty="0" smtClean="0">
                <a:latin typeface="Arial" charset="0"/>
              </a:rPr>
              <a:t>Common Threats</a:t>
            </a:r>
            <a:r>
              <a:rPr lang="en-US" sz="1800" dirty="0">
                <a:latin typeface="Arial" charset="0"/>
              </a:rPr>
              <a:t/>
            </a:r>
            <a:br>
              <a:rPr lang="en-US" sz="1800" dirty="0">
                <a:latin typeface="Arial" charset="0"/>
              </a:rPr>
            </a:br>
            <a:r>
              <a:rPr lang="en-US" dirty="0">
                <a:latin typeface="Arial" charset="0"/>
              </a:rPr>
              <a:t>Threat </a:t>
            </a:r>
            <a:r>
              <a:rPr lang="en-US" dirty="0" smtClean="0">
                <a:latin typeface="Arial" charset="0"/>
              </a:rPr>
              <a:t>Arenas (Cont.)</a:t>
            </a:r>
            <a:endParaRPr lang="en-US" dirty="0">
              <a:latin typeface="Arial" charset="0"/>
            </a:endParaRPr>
          </a:p>
        </p:txBody>
      </p:sp>
    </p:spTree>
    <p:extLst>
      <p:ext uri="{BB962C8B-B14F-4D97-AF65-F5344CB8AC3E}">
        <p14:creationId xmlns:p14="http://schemas.microsoft.com/office/powerpoint/2010/main" val="2110507804"/>
      </p:ext>
    </p:extLst>
  </p:cSld>
  <p:clrMapOvr>
    <a:masterClrMapping/>
  </p:clrMapOvr>
  <p:transition spd="med">
    <p:wipe dir="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105837" y="2263775"/>
            <a:ext cx="4339280" cy="1481138"/>
          </a:xfrm>
        </p:spPr>
        <p:txBody>
          <a:bodyPr/>
          <a:lstStyle/>
          <a:p>
            <a:pPr eaLnBrk="1" hangingPunct="1"/>
            <a:r>
              <a:rPr lang="en-US" sz="2400" dirty="0"/>
              <a:t>1.4  </a:t>
            </a:r>
            <a:r>
              <a:rPr lang="en-US" sz="2400" dirty="0" smtClean="0"/>
              <a:t>Spreading Cybersecurity Threats</a:t>
            </a:r>
            <a:endParaRPr lang="en-US" sz="2400" dirty="0"/>
          </a:p>
        </p:txBody>
      </p:sp>
    </p:spTree>
    <p:extLst>
      <p:ext uri="{BB962C8B-B14F-4D97-AF65-F5344CB8AC3E}">
        <p14:creationId xmlns:p14="http://schemas.microsoft.com/office/powerpoint/2010/main" val="1232946051"/>
      </p:ext>
    </p:extLst>
  </p:cSld>
  <p:clrMapOvr>
    <a:masterClrMapping/>
  </p:clrMapOvr>
  <p:transition>
    <p:wipe dir="r"/>
  </p:transition>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Rectangle 33"/>
          <p:cNvSpPr txBox="1">
            <a:spLocks noChangeArrowheads="1"/>
          </p:cNvSpPr>
          <p:nvPr/>
        </p:nvSpPr>
        <p:spPr bwMode="white">
          <a:xfrm>
            <a:off x="311148" y="2155592"/>
            <a:ext cx="4189413" cy="1838248"/>
          </a:xfrm>
          <a:prstGeom prst="rect">
            <a:avLst/>
          </a:prstGeom>
          <a:noFill/>
          <a:ln w="9525" algn="ctr">
            <a:noFill/>
            <a:miter lim="800000"/>
            <a:headEnd/>
            <a:tailEnd/>
          </a:ln>
        </p:spPr>
        <p:txBody>
          <a:bodyPr lIns="82124" tIns="41061" rIns="82124" bIns="41061" anchor="ctr"/>
          <a:lstStyle/>
          <a:p>
            <a:pPr algn="l" defTabSz="814388">
              <a:defRPr/>
            </a:pPr>
            <a:r>
              <a:rPr lang="en-US" kern="0" dirty="0">
                <a:solidFill>
                  <a:schemeClr val="bg1"/>
                </a:solidFill>
                <a:latin typeface="+mj-lt"/>
                <a:ea typeface="+mj-ea"/>
                <a:cs typeface="+mj-cs"/>
              </a:rPr>
              <a:t>Cybersecurity Essentials </a:t>
            </a:r>
            <a:r>
              <a:rPr lang="en-US" kern="0" dirty="0" smtClean="0">
                <a:solidFill>
                  <a:schemeClr val="bg1"/>
                </a:solidFill>
                <a:latin typeface="+mj-lt"/>
                <a:ea typeface="+mj-ea"/>
                <a:cs typeface="+mj-cs"/>
              </a:rPr>
              <a:t>v1.1</a:t>
            </a:r>
            <a:endParaRPr lang="en-US" kern="0" dirty="0">
              <a:solidFill>
                <a:schemeClr val="bg1"/>
              </a:solidFill>
              <a:latin typeface="+mj-lt"/>
              <a:ea typeface="+mj-ea"/>
              <a:cs typeface="+mj-cs"/>
            </a:endParaRPr>
          </a:p>
          <a:p>
            <a:pPr algn="l" defTabSz="814388">
              <a:lnSpc>
                <a:spcPct val="90000"/>
              </a:lnSpc>
              <a:defRPr/>
            </a:pPr>
            <a:r>
              <a:rPr lang="en-US" b="0" kern="0" dirty="0">
                <a:solidFill>
                  <a:schemeClr val="bg1"/>
                </a:solidFill>
                <a:latin typeface="+mj-lt"/>
                <a:ea typeface="+mj-ea"/>
                <a:cs typeface="+mj-cs"/>
              </a:rPr>
              <a:t>Planning Guide</a:t>
            </a:r>
          </a:p>
          <a:p>
            <a:pPr algn="l" defTabSz="814388">
              <a:defRPr/>
            </a:pPr>
            <a:r>
              <a:rPr lang="en-US" b="0" dirty="0">
                <a:solidFill>
                  <a:schemeClr val="bg1"/>
                </a:solidFill>
                <a:latin typeface="Arial" pitchFamily="34" charset="0"/>
                <a:cs typeface="Arial" pitchFamily="34" charset="0"/>
              </a:rPr>
              <a:t>Chapter 1: </a:t>
            </a:r>
            <a:r>
              <a:rPr lang="en-US" dirty="0" smtClean="0">
                <a:solidFill>
                  <a:schemeClr val="bg1"/>
                </a:solidFill>
                <a:latin typeface="Arial" pitchFamily="34" charset="0"/>
                <a:cs typeface="Arial" pitchFamily="34" charset="0"/>
              </a:rPr>
              <a:t>Cybersecurity - A </a:t>
            </a:r>
            <a:r>
              <a:rPr lang="en-US" dirty="0">
                <a:solidFill>
                  <a:schemeClr val="bg1"/>
                </a:solidFill>
                <a:latin typeface="Arial" pitchFamily="34" charset="0"/>
                <a:cs typeface="Arial" pitchFamily="34" charset="0"/>
              </a:rPr>
              <a:t>World of </a:t>
            </a:r>
            <a:r>
              <a:rPr lang="en-US" dirty="0" smtClean="0">
                <a:solidFill>
                  <a:schemeClr val="bg1"/>
                </a:solidFill>
                <a:latin typeface="Arial" pitchFamily="34" charset="0"/>
                <a:cs typeface="Arial" pitchFamily="34" charset="0"/>
              </a:rPr>
              <a:t>Experts </a:t>
            </a:r>
            <a:r>
              <a:rPr lang="en-US" dirty="0">
                <a:solidFill>
                  <a:schemeClr val="bg1"/>
                </a:solidFill>
                <a:latin typeface="Arial" pitchFamily="34" charset="0"/>
                <a:cs typeface="Arial" pitchFamily="34" charset="0"/>
              </a:rPr>
              <a:t>and Criminals</a:t>
            </a:r>
            <a:endParaRPr lang="en-US" b="0" kern="0" dirty="0">
              <a:solidFill>
                <a:schemeClr val="bg1"/>
              </a:solidFill>
              <a:latin typeface="+mj-lt"/>
              <a:ea typeface="+mj-ea"/>
              <a:cs typeface="+mj-cs"/>
            </a:endParaRPr>
          </a:p>
        </p:txBody>
      </p:sp>
    </p:spTree>
    <p:extLst>
      <p:ext uri="{BB962C8B-B14F-4D97-AF65-F5344CB8AC3E}">
        <p14:creationId xmlns:p14="http://schemas.microsoft.com/office/powerpoint/2010/main" val="3725981340"/>
      </p:ext>
    </p:extLst>
  </p:cSld>
  <p:clrMapOvr>
    <a:masterClrMapping/>
  </p:clrMapOvr>
  <p:transition>
    <p:wipe dir="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r>
              <a:rPr lang="en-US" sz="1800" dirty="0" smtClean="0">
                <a:latin typeface="Arial" charset="0"/>
              </a:rPr>
              <a:t>Spreading Cybersecurity Threats </a:t>
            </a:r>
            <a:r>
              <a:rPr lang="en-US" sz="1800" dirty="0">
                <a:latin typeface="Arial" charset="0"/>
              </a:rPr>
              <a:t/>
            </a:r>
            <a:br>
              <a:rPr lang="en-US" sz="1800" dirty="0">
                <a:latin typeface="Arial" charset="0"/>
              </a:rPr>
            </a:br>
            <a:r>
              <a:rPr lang="en-US" b="0" dirty="0" smtClean="0"/>
              <a:t>How Threats Spread</a:t>
            </a:r>
            <a:endParaRPr lang="en-US" b="0" dirty="0"/>
          </a:p>
        </p:txBody>
      </p:sp>
      <p:sp>
        <p:nvSpPr>
          <p:cNvPr id="2" name="Content Placeholder 1"/>
          <p:cNvSpPr>
            <a:spLocks noGrp="1"/>
          </p:cNvSpPr>
          <p:nvPr>
            <p:ph idx="1"/>
          </p:nvPr>
        </p:nvSpPr>
        <p:spPr>
          <a:xfrm>
            <a:off x="274656" y="1232592"/>
            <a:ext cx="6842031" cy="4786870"/>
          </a:xfrm>
        </p:spPr>
        <p:txBody>
          <a:bodyPr/>
          <a:lstStyle/>
          <a:p>
            <a:pPr marL="0" indent="0">
              <a:buNone/>
            </a:pPr>
            <a:r>
              <a:rPr lang="en-US" sz="1600" dirty="0"/>
              <a:t>Attacks can originate from within an organization or from outside of the organization, as shown in the figure. </a:t>
            </a:r>
          </a:p>
          <a:p>
            <a:pPr marL="0" indent="0">
              <a:buNone/>
            </a:pPr>
            <a:r>
              <a:rPr lang="en-US" sz="1600" b="1" dirty="0"/>
              <a:t>Internal Security Threats </a:t>
            </a:r>
          </a:p>
          <a:p>
            <a:r>
              <a:rPr lang="en-US" sz="1600" dirty="0"/>
              <a:t>An internal user, such as an employee or contract partner, can accidently or intentionally</a:t>
            </a:r>
          </a:p>
          <a:p>
            <a:r>
              <a:rPr lang="en-US" sz="1600" dirty="0"/>
              <a:t>Internal threats have the potential to cause greater damage than external threats because internal users have direct access to the building and its infrastructure devices. Internal attackers typically have knowledge of the corporate network, its resources, and its confidential data. They may also have knowledge of security countermeasures, policies and higher levels of administrative privileges.</a:t>
            </a:r>
          </a:p>
          <a:p>
            <a:pPr marL="0" indent="0">
              <a:buNone/>
            </a:pPr>
            <a:r>
              <a:rPr lang="en-US" sz="1600" b="1" dirty="0"/>
              <a:t>External Security Threats</a:t>
            </a:r>
            <a:endParaRPr lang="en-US" sz="1600" dirty="0"/>
          </a:p>
          <a:p>
            <a:r>
              <a:rPr lang="en-US" sz="1600" dirty="0"/>
              <a:t>External threats from amateurs or skilled attackers can exploit vulnerabilities in networked devices, or can use social engineering, such as trickery, to gain access. </a:t>
            </a:r>
          </a:p>
          <a:p>
            <a:r>
              <a:rPr lang="en-US" sz="1600" dirty="0"/>
              <a:t>External attacks exploit weaknesses or vulnerabilities to gain access to internal resources.</a:t>
            </a:r>
          </a:p>
          <a:p>
            <a:pPr marL="0" indent="0">
              <a:buNone/>
            </a:pPr>
            <a:endParaRPr lang="en-US" sz="1600" dirty="0"/>
          </a:p>
          <a:p>
            <a:endParaRPr lang="en-US" sz="1600" dirty="0"/>
          </a:p>
          <a:p>
            <a:endParaRPr lang="en-US" sz="1600" dirty="0"/>
          </a:p>
          <a:p>
            <a:endParaRPr lang="en-US" sz="1800" dirty="0"/>
          </a:p>
        </p:txBody>
      </p:sp>
    </p:spTree>
    <p:extLst>
      <p:ext uri="{BB962C8B-B14F-4D97-AF65-F5344CB8AC3E}">
        <p14:creationId xmlns:p14="http://schemas.microsoft.com/office/powerpoint/2010/main" val="768346920"/>
      </p:ext>
    </p:extLst>
  </p:cSld>
  <p:clrMapOvr>
    <a:masterClrMapping/>
  </p:clrMapOvr>
  <p:transition spd="med">
    <p:wipe dir="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74656" y="1232592"/>
            <a:ext cx="8040669" cy="4786870"/>
          </a:xfrm>
        </p:spPr>
        <p:txBody>
          <a:bodyPr/>
          <a:lstStyle/>
          <a:p>
            <a:pPr marL="0" indent="0">
              <a:buNone/>
            </a:pPr>
            <a:r>
              <a:rPr lang="en-US" sz="1800" b="1" dirty="0"/>
              <a:t>Vulnerabilities of Mobile Devices </a:t>
            </a:r>
            <a:r>
              <a:rPr lang="en-US" sz="1800" dirty="0"/>
              <a:t>- In the past, employees typically used company-issued computers connected to a corporate LAN. </a:t>
            </a:r>
          </a:p>
          <a:p>
            <a:r>
              <a:rPr lang="en-US" sz="1800" dirty="0"/>
              <a:t>Today, mobile devices such as iPhones, smartphones, tablets, and thousands of other devices, are becoming powerful substitutes for, or additions to, the traditional PC. </a:t>
            </a:r>
          </a:p>
          <a:p>
            <a:r>
              <a:rPr lang="en-US" sz="1800" dirty="0"/>
              <a:t>More and more people are using these devices to access enterprise information. Bring Your Own Device (BYOD) is a growing trend. </a:t>
            </a:r>
          </a:p>
          <a:p>
            <a:r>
              <a:rPr lang="en-US" sz="1800" dirty="0"/>
              <a:t>The inability to centrally manage and update mobile devices poses a growing threat to organizations that allow employee mobile devices on their networks.</a:t>
            </a:r>
          </a:p>
        </p:txBody>
      </p:sp>
      <p:pic>
        <p:nvPicPr>
          <p:cNvPr id="3" name="Picture 2"/>
          <p:cNvPicPr>
            <a:picLocks noChangeAspect="1"/>
          </p:cNvPicPr>
          <p:nvPr/>
        </p:nvPicPr>
        <p:blipFill>
          <a:blip r:embed="rId3"/>
          <a:stretch>
            <a:fillRect/>
          </a:stretch>
        </p:blipFill>
        <p:spPr>
          <a:xfrm>
            <a:off x="5019674" y="4457433"/>
            <a:ext cx="3019425" cy="2048141"/>
          </a:xfrm>
          <a:prstGeom prst="rect">
            <a:avLst/>
          </a:prstGeom>
        </p:spPr>
      </p:pic>
      <p:sp>
        <p:nvSpPr>
          <p:cNvPr id="6" name="Rectangle 2"/>
          <p:cNvSpPr>
            <a:spLocks noGrp="1" noChangeArrowheads="1"/>
          </p:cNvSpPr>
          <p:nvPr>
            <p:ph type="title"/>
          </p:nvPr>
        </p:nvSpPr>
        <p:spPr>
          <a:xfrm>
            <a:off x="193868" y="394392"/>
            <a:ext cx="8772157" cy="838200"/>
          </a:xfrm>
        </p:spPr>
        <p:txBody>
          <a:bodyPr/>
          <a:lstStyle/>
          <a:p>
            <a:r>
              <a:rPr lang="en-US" sz="1800" dirty="0" smtClean="0">
                <a:latin typeface="Arial" charset="0"/>
              </a:rPr>
              <a:t>Spreading Cybersecurity Threats </a:t>
            </a:r>
            <a:r>
              <a:rPr lang="en-US" sz="1800" dirty="0">
                <a:latin typeface="Arial" charset="0"/>
              </a:rPr>
              <a:t/>
            </a:r>
            <a:br>
              <a:rPr lang="en-US" sz="1800" dirty="0">
                <a:latin typeface="Arial" charset="0"/>
              </a:rPr>
            </a:br>
            <a:r>
              <a:rPr lang="en-US" b="0" dirty="0" smtClean="0"/>
              <a:t>How Threats Spread (Cont.)</a:t>
            </a:r>
            <a:endParaRPr lang="en-US" b="0" dirty="0"/>
          </a:p>
        </p:txBody>
      </p:sp>
    </p:spTree>
    <p:extLst>
      <p:ext uri="{BB962C8B-B14F-4D97-AF65-F5344CB8AC3E}">
        <p14:creationId xmlns:p14="http://schemas.microsoft.com/office/powerpoint/2010/main" val="3056280020"/>
      </p:ext>
    </p:extLst>
  </p:cSld>
  <p:clrMapOvr>
    <a:masterClrMapping/>
  </p:clrMapOvr>
  <p:transition spd="med">
    <p:wipe dir="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74657" y="1232592"/>
            <a:ext cx="5745144" cy="4786870"/>
          </a:xfrm>
        </p:spPr>
        <p:txBody>
          <a:bodyPr/>
          <a:lstStyle/>
          <a:p>
            <a:r>
              <a:rPr lang="en-US" sz="1800" b="1" dirty="0"/>
              <a:t>Emergence Internet-of-Things </a:t>
            </a:r>
            <a:r>
              <a:rPr lang="en-US" sz="1800" dirty="0"/>
              <a:t>- The Internet of Things (IoT) is the collection of technologies that enable the connection of various devices to the Internet. </a:t>
            </a:r>
          </a:p>
          <a:p>
            <a:r>
              <a:rPr lang="en-US" sz="1800" dirty="0"/>
              <a:t>IoT technologies enable people to connect billions of devices to the Internet. These devices include appliances, locks, motors, and entertainment devices, to name just a few. </a:t>
            </a:r>
          </a:p>
          <a:p>
            <a:r>
              <a:rPr lang="en-US" sz="1800" dirty="0"/>
              <a:t>This technology affects the amount of data that needs protection. Users access these devices remotely, which increases the number of networks requiring protection.</a:t>
            </a:r>
          </a:p>
          <a:p>
            <a:r>
              <a:rPr lang="en-US" sz="1800" dirty="0"/>
              <a:t>With the emergence of IoT, there is much more data to be managed and secured. All of these connections, plus the expanded storage capacity and storage services offered through the Cloud and virtualization, has led to the exponential growth of data. </a:t>
            </a:r>
          </a:p>
        </p:txBody>
      </p:sp>
      <p:pic>
        <p:nvPicPr>
          <p:cNvPr id="4" name="Picture 3"/>
          <p:cNvPicPr>
            <a:picLocks noChangeAspect="1"/>
          </p:cNvPicPr>
          <p:nvPr/>
        </p:nvPicPr>
        <p:blipFill>
          <a:blip r:embed="rId3"/>
          <a:stretch>
            <a:fillRect/>
          </a:stretch>
        </p:blipFill>
        <p:spPr>
          <a:xfrm>
            <a:off x="6311129" y="2199658"/>
            <a:ext cx="2518545" cy="2852737"/>
          </a:xfrm>
          <a:prstGeom prst="rect">
            <a:avLst/>
          </a:prstGeom>
        </p:spPr>
      </p:pic>
      <p:sp>
        <p:nvSpPr>
          <p:cNvPr id="6" name="Rectangle 2"/>
          <p:cNvSpPr>
            <a:spLocks noGrp="1" noChangeArrowheads="1"/>
          </p:cNvSpPr>
          <p:nvPr>
            <p:ph type="title"/>
          </p:nvPr>
        </p:nvSpPr>
        <p:spPr>
          <a:xfrm>
            <a:off x="193868" y="394392"/>
            <a:ext cx="8772157" cy="838200"/>
          </a:xfrm>
        </p:spPr>
        <p:txBody>
          <a:bodyPr/>
          <a:lstStyle/>
          <a:p>
            <a:r>
              <a:rPr lang="en-US" sz="1800" dirty="0" smtClean="0">
                <a:latin typeface="Arial" charset="0"/>
              </a:rPr>
              <a:t>Spreading Cybersecurity Threats </a:t>
            </a:r>
            <a:r>
              <a:rPr lang="en-US" sz="1800" dirty="0">
                <a:latin typeface="Arial" charset="0"/>
              </a:rPr>
              <a:t/>
            </a:r>
            <a:br>
              <a:rPr lang="en-US" sz="1800" dirty="0">
                <a:latin typeface="Arial" charset="0"/>
              </a:rPr>
            </a:br>
            <a:r>
              <a:rPr lang="en-US" b="0" dirty="0" smtClean="0"/>
              <a:t>How Threats Spread (Cont.)</a:t>
            </a:r>
            <a:endParaRPr lang="en-US" b="0" dirty="0"/>
          </a:p>
        </p:txBody>
      </p:sp>
    </p:spTree>
    <p:extLst>
      <p:ext uri="{BB962C8B-B14F-4D97-AF65-F5344CB8AC3E}">
        <p14:creationId xmlns:p14="http://schemas.microsoft.com/office/powerpoint/2010/main" val="1224795698"/>
      </p:ext>
    </p:extLst>
  </p:cSld>
  <p:clrMapOvr>
    <a:masterClrMapping/>
  </p:clrMapOvr>
  <p:transition spd="med">
    <p:wipe dir="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74656" y="1232592"/>
            <a:ext cx="5297469" cy="4786870"/>
          </a:xfrm>
        </p:spPr>
        <p:txBody>
          <a:bodyPr/>
          <a:lstStyle/>
          <a:p>
            <a:pPr marL="0" indent="0">
              <a:buNone/>
            </a:pPr>
            <a:r>
              <a:rPr lang="en-US" sz="1800" b="1" dirty="0"/>
              <a:t>Impact of Big Data – </a:t>
            </a:r>
            <a:r>
              <a:rPr lang="en-US" sz="1800" dirty="0"/>
              <a:t>Big data is the result of data sets that are large and complex, making traditional data processing applications inadequate. Big data poses both challenges and opportunities based on three dimensions:</a:t>
            </a:r>
          </a:p>
          <a:p>
            <a:r>
              <a:rPr lang="en-US" sz="1800" dirty="0"/>
              <a:t>The volume or amount of data</a:t>
            </a:r>
          </a:p>
          <a:p>
            <a:r>
              <a:rPr lang="en-US" sz="1800" dirty="0"/>
              <a:t>The velocity or speed of data</a:t>
            </a:r>
          </a:p>
          <a:p>
            <a:r>
              <a:rPr lang="en-US" sz="1800" dirty="0"/>
              <a:t>The variety or range of data types and sources</a:t>
            </a:r>
          </a:p>
          <a:p>
            <a:pPr marL="0" indent="0">
              <a:buNone/>
            </a:pPr>
            <a:r>
              <a:rPr lang="en-US" sz="1800" dirty="0"/>
              <a:t>There are numerous examples of big corporate hacks in the news. As a result, enterprise systems require dramatic changes in security product designs and substantial upgrades to technologies and practices. Additionally, governments and industries are introducing more regulations and mandates that require better data protection and security controls to help guard big data.</a:t>
            </a:r>
          </a:p>
          <a:p>
            <a:endParaRPr lang="en-US" sz="1800" dirty="0"/>
          </a:p>
        </p:txBody>
      </p:sp>
      <p:pic>
        <p:nvPicPr>
          <p:cNvPr id="3" name="Picture 2"/>
          <p:cNvPicPr>
            <a:picLocks noChangeAspect="1"/>
          </p:cNvPicPr>
          <p:nvPr/>
        </p:nvPicPr>
        <p:blipFill>
          <a:blip r:embed="rId3"/>
          <a:stretch>
            <a:fillRect/>
          </a:stretch>
        </p:blipFill>
        <p:spPr>
          <a:xfrm>
            <a:off x="6200573" y="2181225"/>
            <a:ext cx="2586239" cy="3200400"/>
          </a:xfrm>
          <a:prstGeom prst="rect">
            <a:avLst/>
          </a:prstGeom>
        </p:spPr>
      </p:pic>
      <p:sp>
        <p:nvSpPr>
          <p:cNvPr id="6" name="Rectangle 2"/>
          <p:cNvSpPr>
            <a:spLocks noGrp="1" noChangeArrowheads="1"/>
          </p:cNvSpPr>
          <p:nvPr>
            <p:ph type="title"/>
          </p:nvPr>
        </p:nvSpPr>
        <p:spPr>
          <a:xfrm>
            <a:off x="193868" y="394392"/>
            <a:ext cx="8772157" cy="838200"/>
          </a:xfrm>
        </p:spPr>
        <p:txBody>
          <a:bodyPr/>
          <a:lstStyle/>
          <a:p>
            <a:r>
              <a:rPr lang="en-US" sz="1800" dirty="0" smtClean="0">
                <a:latin typeface="Arial" charset="0"/>
              </a:rPr>
              <a:t>Spreading Cybersecurity Threats </a:t>
            </a:r>
            <a:r>
              <a:rPr lang="en-US" sz="1800" dirty="0">
                <a:latin typeface="Arial" charset="0"/>
              </a:rPr>
              <a:t/>
            </a:r>
            <a:br>
              <a:rPr lang="en-US" sz="1800" dirty="0">
                <a:latin typeface="Arial" charset="0"/>
              </a:rPr>
            </a:br>
            <a:r>
              <a:rPr lang="en-US" b="0" dirty="0" smtClean="0"/>
              <a:t>How Threats Spread (Cont.)</a:t>
            </a:r>
            <a:endParaRPr lang="en-US" b="0" dirty="0"/>
          </a:p>
        </p:txBody>
      </p:sp>
    </p:spTree>
    <p:extLst>
      <p:ext uri="{BB962C8B-B14F-4D97-AF65-F5344CB8AC3E}">
        <p14:creationId xmlns:p14="http://schemas.microsoft.com/office/powerpoint/2010/main" val="2499684554"/>
      </p:ext>
    </p:extLst>
  </p:cSld>
  <p:clrMapOvr>
    <a:masterClrMapping/>
  </p:clrMapOvr>
  <p:transition spd="med">
    <p:wipe dir="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93868" y="1346071"/>
            <a:ext cx="8431386" cy="4786870"/>
          </a:xfrm>
        </p:spPr>
        <p:txBody>
          <a:bodyPr/>
          <a:lstStyle/>
          <a:p>
            <a:pPr marL="0" indent="0">
              <a:buNone/>
            </a:pPr>
            <a:r>
              <a:rPr lang="en-US" sz="1600" b="1" dirty="0"/>
              <a:t>Advanced Weapons</a:t>
            </a:r>
          </a:p>
          <a:p>
            <a:r>
              <a:rPr lang="en-US" sz="1600" dirty="0"/>
              <a:t>Advanced persistent threat (APT) is a continuous computer hack that occurs under the radar against a specific object. Criminals usually choose an APT for business or political motives. </a:t>
            </a:r>
          </a:p>
          <a:p>
            <a:r>
              <a:rPr lang="en-US" sz="1600" dirty="0"/>
              <a:t>Algorithm attacks can track system self-reporting data, like how much energy a computer is using, and use that information to select targets or trigger false alerts. Algorithmic attacks are more devious because they exploit designs used to improve energy savings, decrease system failures, and improve efficiencies.</a:t>
            </a:r>
          </a:p>
          <a:p>
            <a:r>
              <a:rPr lang="en-US" sz="1600" dirty="0"/>
              <a:t>Intelligent selection of victims. In the past, attacks would select the low hanging fruit or most vulnerable victims. Many of the most sophisticated attacks will only launch if the attacker can match the signatures of the targeted victim.</a:t>
            </a:r>
          </a:p>
          <a:p>
            <a:pPr marL="0" indent="0">
              <a:buNone/>
            </a:pPr>
            <a:r>
              <a:rPr lang="en-US" sz="1600" b="1" dirty="0"/>
              <a:t>Broader Scope and Cascade Effect</a:t>
            </a:r>
          </a:p>
          <a:p>
            <a:r>
              <a:rPr lang="en-US" sz="1600" dirty="0"/>
              <a:t>Federated identity management refers to multiple enterprises that let their users use the same identification credentials gaining access to the networks of all enterprises in the group. The goal of federated identity management is to share identity information automatically across castle boundaries. </a:t>
            </a:r>
          </a:p>
          <a:p>
            <a:r>
              <a:rPr lang="en-US" sz="1600" dirty="0"/>
              <a:t>The most common way to protect federated identity is to tie login ability to an authorized device.</a:t>
            </a:r>
          </a:p>
          <a:p>
            <a:endParaRPr lang="en-US" sz="1600" dirty="0"/>
          </a:p>
          <a:p>
            <a:endParaRPr lang="en-US" sz="1600" dirty="0"/>
          </a:p>
          <a:p>
            <a:endParaRPr lang="en-US" sz="1800" dirty="0"/>
          </a:p>
        </p:txBody>
      </p:sp>
      <p:sp>
        <p:nvSpPr>
          <p:cNvPr id="5" name="Rectangle 2"/>
          <p:cNvSpPr>
            <a:spLocks noGrp="1" noChangeArrowheads="1"/>
          </p:cNvSpPr>
          <p:nvPr>
            <p:ph type="title"/>
          </p:nvPr>
        </p:nvSpPr>
        <p:spPr>
          <a:xfrm>
            <a:off x="193868" y="394392"/>
            <a:ext cx="8772157" cy="838200"/>
          </a:xfrm>
        </p:spPr>
        <p:txBody>
          <a:bodyPr/>
          <a:lstStyle/>
          <a:p>
            <a:r>
              <a:rPr lang="en-US" sz="1800" dirty="0" smtClean="0">
                <a:latin typeface="Arial" charset="0"/>
              </a:rPr>
              <a:t>Spreading Cybersecurity Threats </a:t>
            </a:r>
            <a:r>
              <a:rPr lang="en-US" sz="1800" dirty="0">
                <a:latin typeface="Arial" charset="0"/>
              </a:rPr>
              <a:t/>
            </a:r>
            <a:br>
              <a:rPr lang="en-US" sz="1800" dirty="0">
                <a:latin typeface="Arial" charset="0"/>
              </a:rPr>
            </a:br>
            <a:r>
              <a:rPr lang="en-US" b="0" dirty="0" smtClean="0"/>
              <a:t>Threat Complexity</a:t>
            </a:r>
            <a:endParaRPr lang="en-US" b="0" dirty="0"/>
          </a:p>
        </p:txBody>
      </p:sp>
    </p:spTree>
    <p:extLst>
      <p:ext uri="{BB962C8B-B14F-4D97-AF65-F5344CB8AC3E}">
        <p14:creationId xmlns:p14="http://schemas.microsoft.com/office/powerpoint/2010/main" val="1247276670"/>
      </p:ext>
    </p:extLst>
  </p:cSld>
  <p:clrMapOvr>
    <a:masterClrMapping/>
  </p:clrMapOvr>
  <p:transition spd="med">
    <p:wipe dir="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93868" y="1422271"/>
            <a:ext cx="8431386" cy="4786870"/>
          </a:xfrm>
        </p:spPr>
        <p:txBody>
          <a:bodyPr/>
          <a:lstStyle/>
          <a:p>
            <a:pPr marL="0" indent="0">
              <a:buNone/>
            </a:pPr>
            <a:r>
              <a:rPr lang="en-US" sz="1800" b="1" dirty="0"/>
              <a:t>Safety Implications</a:t>
            </a:r>
          </a:p>
          <a:p>
            <a:r>
              <a:rPr lang="en-US" sz="1800" dirty="0"/>
              <a:t>There are many safety implication associated with the dark forces of cyber security including emergency call centers in the U.S. are vulnerable to cyberattacks that could shut down 911 networks, jeopardizing public safety. </a:t>
            </a:r>
          </a:p>
          <a:p>
            <a:r>
              <a:rPr lang="en-US" sz="1800" dirty="0"/>
              <a:t>A telephone denial of service (TDoS) attack uses phone calls against a target telephone network tying up the system and preventing legitimate calls from getting through. </a:t>
            </a:r>
          </a:p>
          <a:p>
            <a:r>
              <a:rPr lang="en-US" sz="1800" dirty="0"/>
              <a:t>The next generation 911 call centers are vulnerable because they use Voice-over-IP (VoIP) systems rather than traditional landlines. </a:t>
            </a:r>
          </a:p>
          <a:p>
            <a:pPr marL="0" indent="0">
              <a:buNone/>
            </a:pPr>
            <a:r>
              <a:rPr lang="en-US" sz="1800" b="1" dirty="0"/>
              <a:t>Heightened Recognition of Cybersecurity Threats</a:t>
            </a:r>
          </a:p>
          <a:p>
            <a:r>
              <a:rPr lang="en-US" sz="1800" dirty="0"/>
              <a:t>The defenses against cyberattacks at the start of the cyber era were low. A smart high school student or script kiddie could gain access to systems. </a:t>
            </a:r>
          </a:p>
          <a:p>
            <a:r>
              <a:rPr lang="en-US" sz="1800" dirty="0"/>
              <a:t>Now, countries across the world have become more aware of the threat of cyberattacks. The threat posed by cyberattacks now head the list of greatest threats to national and economic security in most countries.</a:t>
            </a:r>
          </a:p>
          <a:p>
            <a:endParaRPr lang="en-US" sz="1800" dirty="0"/>
          </a:p>
          <a:p>
            <a:endParaRPr lang="en-US" sz="2000" dirty="0"/>
          </a:p>
        </p:txBody>
      </p:sp>
      <p:sp>
        <p:nvSpPr>
          <p:cNvPr id="5" name="Rectangle 2"/>
          <p:cNvSpPr>
            <a:spLocks noGrp="1" noChangeArrowheads="1"/>
          </p:cNvSpPr>
          <p:nvPr>
            <p:ph type="title"/>
          </p:nvPr>
        </p:nvSpPr>
        <p:spPr>
          <a:xfrm>
            <a:off x="193868" y="394392"/>
            <a:ext cx="8772157" cy="838200"/>
          </a:xfrm>
        </p:spPr>
        <p:txBody>
          <a:bodyPr/>
          <a:lstStyle/>
          <a:p>
            <a:r>
              <a:rPr lang="en-US" sz="1800" dirty="0" smtClean="0">
                <a:latin typeface="Arial" charset="0"/>
              </a:rPr>
              <a:t>Spreading Cybersecurity Threats </a:t>
            </a:r>
            <a:r>
              <a:rPr lang="en-US" sz="1800" dirty="0">
                <a:latin typeface="Arial" charset="0"/>
              </a:rPr>
              <a:t/>
            </a:r>
            <a:br>
              <a:rPr lang="en-US" sz="1800" dirty="0">
                <a:latin typeface="Arial" charset="0"/>
              </a:rPr>
            </a:br>
            <a:r>
              <a:rPr lang="en-US" b="0" dirty="0" smtClean="0"/>
              <a:t>Threat Complexity (Cont.)</a:t>
            </a:r>
            <a:endParaRPr lang="en-US" b="0" dirty="0"/>
          </a:p>
        </p:txBody>
      </p:sp>
    </p:spTree>
    <p:extLst>
      <p:ext uri="{BB962C8B-B14F-4D97-AF65-F5344CB8AC3E}">
        <p14:creationId xmlns:p14="http://schemas.microsoft.com/office/powerpoint/2010/main" val="1396723510"/>
      </p:ext>
    </p:extLst>
  </p:cSld>
  <p:clrMapOvr>
    <a:masterClrMapping/>
  </p:clrMapOvr>
  <p:transition spd="med">
    <p:wipe dir="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105837" y="2263775"/>
            <a:ext cx="4339280" cy="1481138"/>
          </a:xfrm>
        </p:spPr>
        <p:txBody>
          <a:bodyPr/>
          <a:lstStyle/>
          <a:p>
            <a:pPr eaLnBrk="1" hangingPunct="1"/>
            <a:r>
              <a:rPr lang="en-US" sz="2400" dirty="0"/>
              <a:t>1.5  Creating More </a:t>
            </a:r>
            <a:r>
              <a:rPr lang="en-US" sz="2400" dirty="0" smtClean="0"/>
              <a:t>Experts</a:t>
            </a:r>
            <a:endParaRPr lang="en-US" sz="2400" dirty="0"/>
          </a:p>
        </p:txBody>
      </p:sp>
    </p:spTree>
    <p:extLst>
      <p:ext uri="{BB962C8B-B14F-4D97-AF65-F5344CB8AC3E}">
        <p14:creationId xmlns:p14="http://schemas.microsoft.com/office/powerpoint/2010/main" val="4117796777"/>
      </p:ext>
    </p:extLst>
  </p:cSld>
  <p:clrMapOvr>
    <a:masterClrMapping/>
  </p:clrMapOvr>
  <p:transition>
    <p:wipe dir="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a:lnSpc>
                <a:spcPct val="80000"/>
              </a:lnSpc>
              <a:buFontTx/>
              <a:buNone/>
            </a:pPr>
            <a:r>
              <a:rPr lang="en-US" sz="1800" dirty="0">
                <a:latin typeface="Arial" charset="0"/>
              </a:rPr>
              <a:t>Creating More </a:t>
            </a:r>
            <a:r>
              <a:rPr lang="en-US" sz="1800" dirty="0" smtClean="0">
                <a:latin typeface="Arial" charset="0"/>
              </a:rPr>
              <a:t>Experts</a:t>
            </a:r>
            <a:r>
              <a:rPr lang="en-US" sz="1800" dirty="0">
                <a:latin typeface="Arial" charset="0"/>
              </a:rPr>
              <a:t/>
            </a:r>
            <a:br>
              <a:rPr lang="en-US" sz="1800" dirty="0">
                <a:latin typeface="Arial" charset="0"/>
              </a:rPr>
            </a:br>
            <a:r>
              <a:rPr lang="en-US" dirty="0">
                <a:latin typeface="Arial" charset="0"/>
              </a:rPr>
              <a:t>A Workforce Framework for Cybersecurity</a:t>
            </a:r>
            <a:endParaRPr lang="en-US" dirty="0"/>
          </a:p>
        </p:txBody>
      </p:sp>
      <p:sp>
        <p:nvSpPr>
          <p:cNvPr id="2" name="Content Placeholder 1"/>
          <p:cNvSpPr>
            <a:spLocks noGrp="1"/>
          </p:cNvSpPr>
          <p:nvPr>
            <p:ph idx="1"/>
          </p:nvPr>
        </p:nvSpPr>
        <p:spPr>
          <a:xfrm>
            <a:off x="193868" y="1539502"/>
            <a:ext cx="7831853" cy="4786870"/>
          </a:xfrm>
        </p:spPr>
        <p:txBody>
          <a:bodyPr/>
          <a:lstStyle/>
          <a:p>
            <a:pPr marL="0" indent="0">
              <a:buNone/>
            </a:pPr>
            <a:r>
              <a:rPr lang="en-US" sz="1600" b="1" dirty="0"/>
              <a:t>Addressing the Shortage of Cybersecurity Specialists</a:t>
            </a:r>
          </a:p>
          <a:p>
            <a:r>
              <a:rPr lang="en-US" sz="1600" dirty="0"/>
              <a:t>In the U.S., the National Institute of Standards and Technologies (NIST) created a framework for companies and organizations in need of cybersecurity professionals. The framework enables companies to identify the major types of responsibilities, job titles, and workforce skills needed. </a:t>
            </a:r>
          </a:p>
          <a:p>
            <a:pPr marL="0" indent="0">
              <a:buNone/>
            </a:pPr>
            <a:r>
              <a:rPr lang="en-US" sz="1600" b="1" dirty="0"/>
              <a:t>The Seven Categories of Cybersecurity </a:t>
            </a:r>
            <a:r>
              <a:rPr lang="en-US" sz="1600" b="1" dirty="0" smtClean="0"/>
              <a:t>Work</a:t>
            </a:r>
            <a:endParaRPr lang="en-US" sz="1600" b="1" dirty="0"/>
          </a:p>
          <a:p>
            <a:pPr marL="0" indent="0">
              <a:buNone/>
            </a:pPr>
            <a:r>
              <a:rPr lang="en-US" sz="1600" dirty="0"/>
              <a:t>The Workforce Framework categorizes cybersecurity work into seven categories.</a:t>
            </a:r>
          </a:p>
          <a:p>
            <a:r>
              <a:rPr lang="en-US" sz="1600" b="1" dirty="0"/>
              <a:t>Operate and Maintain</a:t>
            </a:r>
            <a:r>
              <a:rPr lang="en-US" sz="1600" dirty="0"/>
              <a:t> includes providing the support, administration, and maintenance required to ensure IT system performance and security</a:t>
            </a:r>
          </a:p>
          <a:p>
            <a:r>
              <a:rPr lang="en-US" sz="1600" b="1" dirty="0"/>
              <a:t>Protect and Defend</a:t>
            </a:r>
            <a:r>
              <a:rPr lang="en-US" sz="1600" dirty="0"/>
              <a:t> includes the identification, analysis, and mitigation of threats to internal systems and networks</a:t>
            </a:r>
          </a:p>
          <a:p>
            <a:r>
              <a:rPr lang="en-US" sz="1600" b="1" dirty="0"/>
              <a:t>Investigate</a:t>
            </a:r>
            <a:r>
              <a:rPr lang="en-US" sz="1600" dirty="0"/>
              <a:t> includes the investigation of cyber events and/or cyber crimes involving IT resources</a:t>
            </a:r>
          </a:p>
          <a:p>
            <a:r>
              <a:rPr lang="en-US" sz="1600" b="1" dirty="0"/>
              <a:t>Collect and Operate</a:t>
            </a:r>
            <a:r>
              <a:rPr lang="en-US" sz="1600" dirty="0"/>
              <a:t> includes specialized denial and deception operations and the collection of cybersecurity information</a:t>
            </a:r>
          </a:p>
        </p:txBody>
      </p:sp>
    </p:spTree>
    <p:extLst>
      <p:ext uri="{BB962C8B-B14F-4D97-AF65-F5344CB8AC3E}">
        <p14:creationId xmlns:p14="http://schemas.microsoft.com/office/powerpoint/2010/main" val="2365540149"/>
      </p:ext>
    </p:extLst>
  </p:cSld>
  <p:clrMapOvr>
    <a:masterClrMapping/>
  </p:clrMapOvr>
  <p:transition spd="med">
    <p:wipe dir="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193868" y="394392"/>
            <a:ext cx="8772157" cy="1034562"/>
          </a:xfrm>
        </p:spPr>
        <p:txBody>
          <a:bodyPr/>
          <a:lstStyle/>
          <a:p>
            <a:pPr>
              <a:lnSpc>
                <a:spcPct val="80000"/>
              </a:lnSpc>
              <a:buFontTx/>
              <a:buNone/>
            </a:pPr>
            <a:r>
              <a:rPr lang="en-US" sz="1800" dirty="0">
                <a:latin typeface="Arial" charset="0"/>
              </a:rPr>
              <a:t>Creating More </a:t>
            </a:r>
            <a:r>
              <a:rPr lang="en-US" sz="1800" dirty="0" smtClean="0">
                <a:latin typeface="Arial" charset="0"/>
              </a:rPr>
              <a:t>Experts</a:t>
            </a:r>
            <a:r>
              <a:rPr lang="en-US" sz="1800" dirty="0">
                <a:latin typeface="Arial" charset="0"/>
              </a:rPr>
              <a:t/>
            </a:r>
            <a:br>
              <a:rPr lang="en-US" sz="1800" dirty="0">
                <a:latin typeface="Arial" charset="0"/>
              </a:rPr>
            </a:br>
            <a:r>
              <a:rPr lang="en-US" dirty="0">
                <a:latin typeface="Arial" charset="0"/>
              </a:rPr>
              <a:t>A Workforce Framework for Cybersecurity (Cont.)</a:t>
            </a:r>
            <a:endParaRPr lang="en-US" dirty="0"/>
          </a:p>
        </p:txBody>
      </p:sp>
      <p:sp>
        <p:nvSpPr>
          <p:cNvPr id="2" name="Content Placeholder 1"/>
          <p:cNvSpPr>
            <a:spLocks noGrp="1"/>
          </p:cNvSpPr>
          <p:nvPr>
            <p:ph idx="1"/>
          </p:nvPr>
        </p:nvSpPr>
        <p:spPr>
          <a:xfrm>
            <a:off x="193869" y="1539502"/>
            <a:ext cx="4369340" cy="4786870"/>
          </a:xfrm>
        </p:spPr>
        <p:txBody>
          <a:bodyPr/>
          <a:lstStyle/>
          <a:p>
            <a:r>
              <a:rPr lang="en-US" sz="1600" b="1" dirty="0"/>
              <a:t>Analyze</a:t>
            </a:r>
            <a:r>
              <a:rPr lang="en-US" sz="1600" dirty="0"/>
              <a:t> includes highly specialized review and evaluation of incoming cybersecurity information to determine if it is useful for intelligence</a:t>
            </a:r>
          </a:p>
          <a:p>
            <a:r>
              <a:rPr lang="en-US" sz="1600" b="1" dirty="0"/>
              <a:t>Oversight and Development</a:t>
            </a:r>
            <a:r>
              <a:rPr lang="en-US" sz="1600" dirty="0"/>
              <a:t> provides for leadership, management, and direction to conduct cybersecurity work effectively</a:t>
            </a:r>
          </a:p>
          <a:p>
            <a:r>
              <a:rPr lang="en-US" sz="1600" b="1" dirty="0"/>
              <a:t>Securely Provision</a:t>
            </a:r>
            <a:r>
              <a:rPr lang="en-US" sz="1600" dirty="0"/>
              <a:t> includes conceptualizing, designing, and building secure IT systems</a:t>
            </a:r>
          </a:p>
          <a:p>
            <a:pPr marL="0" indent="0">
              <a:buNone/>
            </a:pPr>
            <a:r>
              <a:rPr lang="en-US" sz="1600" dirty="0"/>
              <a:t>Within each category, there are several specialty areas. The specialty areas then define common types of cybersecurity work.</a:t>
            </a:r>
          </a:p>
          <a:p>
            <a:endParaRPr lang="en-US" sz="1600" dirty="0"/>
          </a:p>
          <a:p>
            <a:endParaRPr lang="en-US" sz="1600" dirty="0"/>
          </a:p>
          <a:p>
            <a:endParaRPr lang="en-US" sz="1600" dirty="0"/>
          </a:p>
          <a:p>
            <a:endParaRPr lang="en-US" sz="1800" dirty="0"/>
          </a:p>
        </p:txBody>
      </p:sp>
      <p:pic>
        <p:nvPicPr>
          <p:cNvPr id="3" name="Picture 2"/>
          <p:cNvPicPr>
            <a:picLocks noChangeAspect="1"/>
          </p:cNvPicPr>
          <p:nvPr/>
        </p:nvPicPr>
        <p:blipFill>
          <a:blip r:embed="rId3"/>
          <a:stretch>
            <a:fillRect/>
          </a:stretch>
        </p:blipFill>
        <p:spPr>
          <a:xfrm>
            <a:off x="4703398" y="1428954"/>
            <a:ext cx="4116752" cy="4365177"/>
          </a:xfrm>
          <a:prstGeom prst="rect">
            <a:avLst/>
          </a:prstGeom>
        </p:spPr>
      </p:pic>
    </p:spTree>
    <p:extLst>
      <p:ext uri="{BB962C8B-B14F-4D97-AF65-F5344CB8AC3E}">
        <p14:creationId xmlns:p14="http://schemas.microsoft.com/office/powerpoint/2010/main" val="3342760634"/>
      </p:ext>
    </p:extLst>
  </p:cSld>
  <p:clrMapOvr>
    <a:masterClrMapping/>
  </p:clrMapOvr>
  <p:transition spd="med">
    <p:wipe dir="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n-US" sz="1800" dirty="0">
                <a:latin typeface="Arial" charset="0"/>
              </a:rPr>
              <a:t>Creating More </a:t>
            </a:r>
            <a:r>
              <a:rPr lang="en-US" sz="1800" dirty="0" smtClean="0">
                <a:latin typeface="Arial" charset="0"/>
              </a:rPr>
              <a:t>Experts </a:t>
            </a:r>
            <a:r>
              <a:rPr lang="en-US" sz="1800" dirty="0">
                <a:latin typeface="Arial" charset="0"/>
              </a:rPr>
              <a:t/>
            </a:r>
            <a:br>
              <a:rPr lang="en-US" sz="1800" dirty="0">
                <a:latin typeface="Arial" charset="0"/>
              </a:rPr>
            </a:br>
            <a:r>
              <a:rPr lang="en-US" dirty="0">
                <a:latin typeface="Arial" charset="0"/>
              </a:rPr>
              <a:t>Online Cybersecurity Communities</a:t>
            </a:r>
          </a:p>
        </p:txBody>
      </p:sp>
      <p:sp>
        <p:nvSpPr>
          <p:cNvPr id="2" name="Content Placeholder 1"/>
          <p:cNvSpPr>
            <a:spLocks noGrp="1"/>
          </p:cNvSpPr>
          <p:nvPr>
            <p:ph idx="1"/>
          </p:nvPr>
        </p:nvSpPr>
        <p:spPr>
          <a:xfrm>
            <a:off x="213109" y="1539502"/>
            <a:ext cx="8086829" cy="4786870"/>
          </a:xfrm>
        </p:spPr>
        <p:txBody>
          <a:bodyPr/>
          <a:lstStyle/>
          <a:p>
            <a:pPr marL="0" indent="0">
              <a:buNone/>
            </a:pPr>
            <a:r>
              <a:rPr lang="en-US" sz="1600" b="1" dirty="0"/>
              <a:t>Professional Organizations</a:t>
            </a:r>
          </a:p>
          <a:p>
            <a:r>
              <a:rPr lang="en-US" sz="1600" dirty="0"/>
              <a:t>Cybersecurity specialists must collaborate with professional colleagues frequently. International technology organizations often sponsor workshops and conferences. Visit each site with your class and explore the resources available.</a:t>
            </a:r>
          </a:p>
          <a:p>
            <a:pPr marL="0" indent="0">
              <a:buNone/>
            </a:pPr>
            <a:endParaRPr lang="en-US" sz="1600" dirty="0"/>
          </a:p>
          <a:p>
            <a:endParaRPr lang="en-US" sz="1600" dirty="0"/>
          </a:p>
          <a:p>
            <a:endParaRPr lang="en-US" sz="1600" dirty="0"/>
          </a:p>
          <a:p>
            <a:endParaRPr lang="en-US" sz="1800" dirty="0"/>
          </a:p>
        </p:txBody>
      </p:sp>
      <p:pic>
        <p:nvPicPr>
          <p:cNvPr id="3" name="Picture 2"/>
          <p:cNvPicPr>
            <a:picLocks noChangeAspect="1"/>
          </p:cNvPicPr>
          <p:nvPr/>
        </p:nvPicPr>
        <p:blipFill>
          <a:blip r:embed="rId3"/>
          <a:stretch>
            <a:fillRect/>
          </a:stretch>
        </p:blipFill>
        <p:spPr>
          <a:xfrm>
            <a:off x="1846385" y="2835720"/>
            <a:ext cx="5635502" cy="3719312"/>
          </a:xfrm>
          <a:prstGeom prst="rect">
            <a:avLst/>
          </a:prstGeom>
        </p:spPr>
      </p:pic>
    </p:spTree>
    <p:extLst>
      <p:ext uri="{BB962C8B-B14F-4D97-AF65-F5344CB8AC3E}">
        <p14:creationId xmlns:p14="http://schemas.microsoft.com/office/powerpoint/2010/main" val="1943563738"/>
      </p:ext>
    </p:extLst>
  </p:cSld>
  <p:clrMapOvr>
    <a:masterClrMapping/>
  </p:clrMapOvr>
  <p:transition spd="med">
    <p:wipe dir="r"/>
  </p:transition>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6" name="Rectangle 33"/>
          <p:cNvSpPr>
            <a:spLocks noGrp="1" noChangeArrowheads="1"/>
          </p:cNvSpPr>
          <p:nvPr>
            <p:ph type="title" idx="4294967295"/>
          </p:nvPr>
        </p:nvSpPr>
        <p:spPr>
          <a:xfrm>
            <a:off x="655638" y="609600"/>
            <a:ext cx="8145462" cy="838200"/>
          </a:xfrm>
        </p:spPr>
        <p:txBody>
          <a:bodyPr/>
          <a:lstStyle/>
          <a:p>
            <a:pPr eaLnBrk="1" hangingPunct="1"/>
            <a:r>
              <a:rPr lang="en-US" dirty="0"/>
              <a:t>Chapter 1: Activities</a:t>
            </a:r>
          </a:p>
        </p:txBody>
      </p:sp>
      <p:sp>
        <p:nvSpPr>
          <p:cNvPr id="6147" name="Rectangle 34"/>
          <p:cNvSpPr>
            <a:spLocks noGrp="1" noChangeArrowheads="1"/>
          </p:cNvSpPr>
          <p:nvPr>
            <p:ph type="body" idx="4294967295"/>
          </p:nvPr>
        </p:nvSpPr>
        <p:spPr>
          <a:xfrm>
            <a:off x="701937" y="1632031"/>
            <a:ext cx="7940675" cy="4605454"/>
          </a:xfrm>
        </p:spPr>
        <p:txBody>
          <a:bodyPr/>
          <a:lstStyle/>
          <a:p>
            <a:pPr marL="0" indent="0" eaLnBrk="1" hangingPunct="1">
              <a:spcBef>
                <a:spcPct val="30000"/>
              </a:spcBef>
              <a:buNone/>
            </a:pPr>
            <a:r>
              <a:rPr lang="en-US" sz="2000" dirty="0"/>
              <a:t>What activities are associated with this chapter?</a:t>
            </a:r>
          </a:p>
          <a:p>
            <a:pPr marL="0" indent="0" eaLnBrk="1" hangingPunct="1">
              <a:spcBef>
                <a:spcPct val="30000"/>
              </a:spcBef>
              <a:buNone/>
            </a:pPr>
            <a:endParaRPr lang="en-US" sz="2000" dirty="0"/>
          </a:p>
          <a:p>
            <a:pPr marL="0" indent="0" eaLnBrk="1" hangingPunct="1">
              <a:spcBef>
                <a:spcPct val="30000"/>
              </a:spcBef>
              <a:buNone/>
            </a:pPr>
            <a:endParaRPr lang="en-US" sz="2000" dirty="0"/>
          </a:p>
          <a:p>
            <a:pPr marL="119063" indent="0" eaLnBrk="1" hangingPunct="1">
              <a:spcBef>
                <a:spcPct val="30000"/>
              </a:spcBef>
              <a:buNone/>
            </a:pPr>
            <a:endParaRPr lang="en-US" sz="2000" dirty="0"/>
          </a:p>
          <a:p>
            <a:pPr marL="119063" indent="0" eaLnBrk="1" hangingPunct="1">
              <a:spcBef>
                <a:spcPct val="30000"/>
              </a:spcBef>
              <a:buNone/>
            </a:pPr>
            <a:endParaRPr lang="en-US" sz="2000" dirty="0"/>
          </a:p>
          <a:p>
            <a:pPr marL="119063" indent="0" eaLnBrk="1" hangingPunct="1">
              <a:spcBef>
                <a:spcPct val="30000"/>
              </a:spcBef>
              <a:buNone/>
            </a:pPr>
            <a:endParaRPr lang="en-US" sz="2000" dirty="0"/>
          </a:p>
          <a:p>
            <a:pPr marL="119063" indent="0" eaLnBrk="1" hangingPunct="1">
              <a:spcBef>
                <a:spcPct val="30000"/>
              </a:spcBef>
              <a:buNone/>
            </a:pPr>
            <a:endParaRPr lang="en-US" sz="2000" dirty="0"/>
          </a:p>
          <a:p>
            <a:pPr marL="0" indent="0" eaLnBrk="1" hangingPunct="1">
              <a:spcBef>
                <a:spcPct val="30000"/>
              </a:spcBef>
              <a:buNone/>
            </a:pPr>
            <a:endParaRPr lang="en-US" sz="2000" dirty="0"/>
          </a:p>
          <a:p>
            <a:pPr marL="0" indent="0" eaLnBrk="1" hangingPunct="1">
              <a:spcBef>
                <a:spcPct val="30000"/>
              </a:spcBef>
              <a:buNone/>
            </a:pPr>
            <a:endParaRPr lang="en-US" sz="1600" i="1" dirty="0"/>
          </a:p>
        </p:txBody>
      </p:sp>
      <p:graphicFrame>
        <p:nvGraphicFramePr>
          <p:cNvPr id="2" name="Table 1"/>
          <p:cNvGraphicFramePr>
            <a:graphicFrameLocks noGrp="1"/>
          </p:cNvGraphicFramePr>
          <p:nvPr>
            <p:extLst>
              <p:ext uri="{D42A27DB-BD31-4B8C-83A1-F6EECF244321}">
                <p14:modId xmlns:p14="http://schemas.microsoft.com/office/powerpoint/2010/main" val="3312843986"/>
              </p:ext>
            </p:extLst>
          </p:nvPr>
        </p:nvGraphicFramePr>
        <p:xfrm>
          <a:off x="701937" y="2062019"/>
          <a:ext cx="7683527" cy="249428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0000"/>
                    </a:ext>
                  </a:extLst>
                </a:gridCol>
                <a:gridCol w="2032000">
                  <a:extLst>
                    <a:ext uri="{9D8B030D-6E8A-4147-A177-3AD203B41FA5}">
                      <a16:colId xmlns:a16="http://schemas.microsoft.com/office/drawing/2014/main" val="20001"/>
                    </a:ext>
                  </a:extLst>
                </a:gridCol>
                <a:gridCol w="3619527">
                  <a:extLst>
                    <a:ext uri="{9D8B030D-6E8A-4147-A177-3AD203B41FA5}">
                      <a16:colId xmlns:a16="http://schemas.microsoft.com/office/drawing/2014/main" val="20002"/>
                    </a:ext>
                  </a:extLst>
                </a:gridCol>
              </a:tblGrid>
              <a:tr h="370840">
                <a:tc>
                  <a:txBody>
                    <a:bodyPr/>
                    <a:lstStyle/>
                    <a:p>
                      <a:r>
                        <a:rPr lang="en-US" dirty="0"/>
                        <a:t>Page Number</a:t>
                      </a:r>
                    </a:p>
                  </a:txBody>
                  <a:tcPr/>
                </a:tc>
                <a:tc>
                  <a:txBody>
                    <a:bodyPr/>
                    <a:lstStyle/>
                    <a:p>
                      <a:r>
                        <a:rPr lang="en-US" dirty="0"/>
                        <a:t>Activity Type</a:t>
                      </a:r>
                    </a:p>
                  </a:txBody>
                  <a:tcPr/>
                </a:tc>
                <a:tc>
                  <a:txBody>
                    <a:bodyPr/>
                    <a:lstStyle/>
                    <a:p>
                      <a:r>
                        <a:rPr lang="en-US" dirty="0"/>
                        <a:t>Activity Name</a:t>
                      </a:r>
                    </a:p>
                  </a:txBody>
                  <a:tcPr/>
                </a:tc>
                <a:extLst>
                  <a:ext uri="{0D108BD9-81ED-4DB2-BD59-A6C34878D82A}">
                    <a16:rowId xmlns:a16="http://schemas.microsoft.com/office/drawing/2014/main" val="10000"/>
                  </a:ext>
                </a:extLst>
              </a:tr>
              <a:tr h="370840">
                <a:tc>
                  <a:txBody>
                    <a:bodyPr/>
                    <a:lstStyle/>
                    <a:p>
                      <a:r>
                        <a:rPr lang="en-US" dirty="0"/>
                        <a:t>1.2.1.2</a:t>
                      </a:r>
                    </a:p>
                  </a:txBody>
                  <a:tcPr/>
                </a:tc>
                <a:tc>
                  <a:txBody>
                    <a:bodyPr/>
                    <a:lstStyle/>
                    <a:p>
                      <a:r>
                        <a:rPr lang="en-US" dirty="0"/>
                        <a:t>IA</a:t>
                      </a:r>
                    </a:p>
                  </a:txBody>
                  <a:tcPr/>
                </a:tc>
                <a:tc>
                  <a:txBody>
                    <a:bodyPr/>
                    <a:lstStyle/>
                    <a:p>
                      <a:r>
                        <a:rPr lang="en-US" dirty="0"/>
                        <a:t>What Color is My Hat</a:t>
                      </a:r>
                    </a:p>
                  </a:txBody>
                  <a:tcPr/>
                </a:tc>
                <a:extLst>
                  <a:ext uri="{0D108BD9-81ED-4DB2-BD59-A6C34878D82A}">
                    <a16:rowId xmlns:a16="http://schemas.microsoft.com/office/drawing/2014/main" val="10001"/>
                  </a:ext>
                </a:extLst>
              </a:tr>
              <a:tr h="370840">
                <a:tc>
                  <a:txBody>
                    <a:bodyPr/>
                    <a:lstStyle/>
                    <a:p>
                      <a:r>
                        <a:rPr lang="en-US" dirty="0"/>
                        <a:t>1.2.2.3</a:t>
                      </a:r>
                    </a:p>
                  </a:txBody>
                  <a:tcPr/>
                </a:tc>
                <a:tc>
                  <a:txBody>
                    <a:bodyPr/>
                    <a:lstStyle/>
                    <a:p>
                      <a:r>
                        <a:rPr lang="en-US" dirty="0"/>
                        <a:t>IA</a:t>
                      </a:r>
                    </a:p>
                  </a:txBody>
                  <a:tcPr/>
                </a:tc>
                <a:tc>
                  <a:txBody>
                    <a:bodyPr/>
                    <a:lstStyle/>
                    <a:p>
                      <a:r>
                        <a:rPr lang="en-US" dirty="0"/>
                        <a:t>Thwarting Cyber Criminals</a:t>
                      </a:r>
                    </a:p>
                  </a:txBody>
                  <a:tcPr/>
                </a:tc>
                <a:extLst>
                  <a:ext uri="{0D108BD9-81ED-4DB2-BD59-A6C34878D82A}">
                    <a16:rowId xmlns:a16="http://schemas.microsoft.com/office/drawing/2014/main" val="10002"/>
                  </a:ext>
                </a:extLst>
              </a:tr>
              <a:tr h="370840">
                <a:tc>
                  <a:txBody>
                    <a:bodyPr/>
                    <a:lstStyle/>
                    <a:p>
                      <a:r>
                        <a:rPr lang="en-US" dirty="0"/>
                        <a:t>1.2.2.4</a:t>
                      </a:r>
                    </a:p>
                  </a:txBody>
                  <a:tcPr/>
                </a:tc>
                <a:tc>
                  <a:txBody>
                    <a:bodyPr/>
                    <a:lstStyle/>
                    <a:p>
                      <a:r>
                        <a:rPr lang="en-US" dirty="0"/>
                        <a:t>Lab</a:t>
                      </a:r>
                    </a:p>
                  </a:txBody>
                  <a:tcPr/>
                </a:tc>
                <a:tc>
                  <a:txBody>
                    <a:bodyPr/>
                    <a:lstStyle/>
                    <a:p>
                      <a:r>
                        <a:rPr lang="en-US" dirty="0"/>
                        <a:t>Cybersecurity Job Hunt</a:t>
                      </a:r>
                    </a:p>
                  </a:txBody>
                  <a:tcPr/>
                </a:tc>
                <a:extLst>
                  <a:ext uri="{0D108BD9-81ED-4DB2-BD59-A6C34878D82A}">
                    <a16:rowId xmlns:a16="http://schemas.microsoft.com/office/drawing/2014/main" val="10003"/>
                  </a:ext>
                </a:extLst>
              </a:tr>
              <a:tr h="370840">
                <a:tc>
                  <a:txBody>
                    <a:bodyPr/>
                    <a:lstStyle/>
                    <a:p>
                      <a:r>
                        <a:rPr lang="en-US" dirty="0"/>
                        <a:t>1.3.1.6</a:t>
                      </a:r>
                    </a:p>
                  </a:txBody>
                  <a:tcPr/>
                </a:tc>
                <a:tc>
                  <a:txBody>
                    <a:bodyPr/>
                    <a:lstStyle/>
                    <a:p>
                      <a:r>
                        <a:rPr lang="en-US" dirty="0"/>
                        <a:t>Lab</a:t>
                      </a:r>
                    </a:p>
                  </a:txBody>
                  <a:tcPr/>
                </a:tc>
                <a:tc>
                  <a:txBody>
                    <a:bodyPr/>
                    <a:lstStyle/>
                    <a:p>
                      <a:r>
                        <a:rPr lang="en-US" dirty="0"/>
                        <a:t>Threat Identification</a:t>
                      </a:r>
                    </a:p>
                  </a:txBody>
                  <a:tcPr/>
                </a:tc>
                <a:extLst>
                  <a:ext uri="{0D108BD9-81ED-4DB2-BD59-A6C34878D82A}">
                    <a16:rowId xmlns:a16="http://schemas.microsoft.com/office/drawing/2014/main" val="10004"/>
                  </a:ext>
                </a:extLst>
              </a:tr>
              <a:tr h="370840">
                <a:tc>
                  <a:txBody>
                    <a:bodyPr/>
                    <a:lstStyle/>
                    <a:p>
                      <a:r>
                        <a:rPr lang="en-US" dirty="0"/>
                        <a:t>1.5.1.3</a:t>
                      </a:r>
                    </a:p>
                  </a:txBody>
                  <a:tcPr/>
                </a:tc>
                <a:tc>
                  <a:txBody>
                    <a:bodyPr/>
                    <a:lstStyle/>
                    <a:p>
                      <a:r>
                        <a:rPr lang="en-US" dirty="0"/>
                        <a:t>IA</a:t>
                      </a:r>
                    </a:p>
                  </a:txBody>
                  <a:tcPr/>
                </a:tc>
                <a:tc>
                  <a:txBody>
                    <a:bodyPr/>
                    <a:lstStyle/>
                    <a:p>
                      <a:r>
                        <a:rPr lang="en-US" dirty="0"/>
                        <a:t>Identify the NIST/NICE Cybersecurity Specialty</a:t>
                      </a:r>
                      <a:r>
                        <a:rPr lang="en-US" baseline="0" dirty="0"/>
                        <a:t> Areas</a:t>
                      </a:r>
                      <a:endParaRPr lang="en-US" dirty="0"/>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845688366"/>
      </p:ext>
    </p:extLst>
  </p:cSld>
  <p:clrMapOvr>
    <a:masterClrMapping/>
  </p:clrMapOvr>
  <p:transition>
    <p:wipe dir="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n-US" sz="1800" dirty="0">
                <a:latin typeface="Arial" charset="0"/>
              </a:rPr>
              <a:t>Creating More </a:t>
            </a:r>
            <a:r>
              <a:rPr lang="en-US" sz="1800" dirty="0" smtClean="0">
                <a:latin typeface="Arial" charset="0"/>
              </a:rPr>
              <a:t>Experts </a:t>
            </a:r>
            <a:r>
              <a:rPr lang="en-US" sz="1800" dirty="0">
                <a:latin typeface="Arial" charset="0"/>
              </a:rPr>
              <a:t/>
            </a:r>
            <a:br>
              <a:rPr lang="en-US" sz="1800" dirty="0">
                <a:latin typeface="Arial" charset="0"/>
              </a:rPr>
            </a:br>
            <a:r>
              <a:rPr lang="en-US" dirty="0">
                <a:latin typeface="Arial" charset="0"/>
              </a:rPr>
              <a:t>Online Cybersecurity </a:t>
            </a:r>
            <a:r>
              <a:rPr lang="en-US" dirty="0" smtClean="0">
                <a:latin typeface="Arial" charset="0"/>
              </a:rPr>
              <a:t>Communities (Cont.)</a:t>
            </a:r>
            <a:endParaRPr lang="en-US" dirty="0">
              <a:latin typeface="Arial" charset="0"/>
            </a:endParaRPr>
          </a:p>
        </p:txBody>
      </p:sp>
      <p:sp>
        <p:nvSpPr>
          <p:cNvPr id="2" name="Content Placeholder 1"/>
          <p:cNvSpPr>
            <a:spLocks noGrp="1"/>
          </p:cNvSpPr>
          <p:nvPr>
            <p:ph idx="1"/>
          </p:nvPr>
        </p:nvSpPr>
        <p:spPr>
          <a:xfrm>
            <a:off x="213109" y="1314450"/>
            <a:ext cx="4987541" cy="5011922"/>
          </a:xfrm>
        </p:spPr>
        <p:txBody>
          <a:bodyPr/>
          <a:lstStyle/>
          <a:p>
            <a:pPr marL="0" indent="0">
              <a:buNone/>
            </a:pPr>
            <a:r>
              <a:rPr lang="en-US" sz="1800" b="1" dirty="0"/>
              <a:t>Cybersecurity Student Organizations and Competitions</a:t>
            </a:r>
          </a:p>
          <a:p>
            <a:r>
              <a:rPr lang="en-US" sz="1800" dirty="0"/>
              <a:t>Cybersecurity specialists must have the same skills as hackers, especially black hat hackers, in order to protect against attacks. </a:t>
            </a:r>
          </a:p>
          <a:p>
            <a:r>
              <a:rPr lang="en-US" sz="1800" dirty="0"/>
              <a:t>How can an individual build and practice the skills necessary to become a cybersecurity specialist? </a:t>
            </a:r>
          </a:p>
          <a:p>
            <a:r>
              <a:rPr lang="en-US" sz="1800" dirty="0"/>
              <a:t>Student skills competitions are a great way to build cybersecurity knowledge skills and abilities. </a:t>
            </a:r>
          </a:p>
          <a:p>
            <a:r>
              <a:rPr lang="en-US" sz="1800" dirty="0"/>
              <a:t>There are many national cybersecurity skills competitions available to cybersecurity students.</a:t>
            </a:r>
          </a:p>
          <a:p>
            <a:pPr marL="0" indent="0">
              <a:buNone/>
            </a:pPr>
            <a:endParaRPr lang="en-US" sz="1800" dirty="0"/>
          </a:p>
          <a:p>
            <a:endParaRPr lang="en-US" sz="1800" dirty="0"/>
          </a:p>
          <a:p>
            <a:endParaRPr lang="en-US" sz="1800" dirty="0"/>
          </a:p>
          <a:p>
            <a:endParaRPr lang="en-US" sz="2000" dirty="0"/>
          </a:p>
        </p:txBody>
      </p:sp>
      <p:pic>
        <p:nvPicPr>
          <p:cNvPr id="4" name="Picture 3"/>
          <p:cNvPicPr>
            <a:picLocks noChangeAspect="1"/>
          </p:cNvPicPr>
          <p:nvPr/>
        </p:nvPicPr>
        <p:blipFill>
          <a:blip r:embed="rId3"/>
          <a:stretch>
            <a:fillRect/>
          </a:stretch>
        </p:blipFill>
        <p:spPr>
          <a:xfrm>
            <a:off x="5550197" y="1466850"/>
            <a:ext cx="1484015" cy="1509712"/>
          </a:xfrm>
          <a:prstGeom prst="rect">
            <a:avLst/>
          </a:prstGeom>
        </p:spPr>
      </p:pic>
      <p:pic>
        <p:nvPicPr>
          <p:cNvPr id="5" name="Picture 4"/>
          <p:cNvPicPr>
            <a:picLocks noChangeAspect="1"/>
          </p:cNvPicPr>
          <p:nvPr/>
        </p:nvPicPr>
        <p:blipFill>
          <a:blip r:embed="rId4"/>
          <a:stretch>
            <a:fillRect/>
          </a:stretch>
        </p:blipFill>
        <p:spPr>
          <a:xfrm>
            <a:off x="7119937" y="2763515"/>
            <a:ext cx="1576387" cy="894609"/>
          </a:xfrm>
          <a:prstGeom prst="rect">
            <a:avLst/>
          </a:prstGeom>
        </p:spPr>
      </p:pic>
      <p:pic>
        <p:nvPicPr>
          <p:cNvPr id="6" name="Picture 5"/>
          <p:cNvPicPr>
            <a:picLocks noChangeAspect="1"/>
          </p:cNvPicPr>
          <p:nvPr/>
        </p:nvPicPr>
        <p:blipFill>
          <a:blip r:embed="rId5"/>
          <a:stretch>
            <a:fillRect/>
          </a:stretch>
        </p:blipFill>
        <p:spPr>
          <a:xfrm>
            <a:off x="5550197" y="3658124"/>
            <a:ext cx="1766887" cy="715993"/>
          </a:xfrm>
          <a:prstGeom prst="rect">
            <a:avLst/>
          </a:prstGeom>
        </p:spPr>
      </p:pic>
      <p:pic>
        <p:nvPicPr>
          <p:cNvPr id="7" name="Picture 6"/>
          <p:cNvPicPr>
            <a:picLocks noChangeAspect="1"/>
          </p:cNvPicPr>
          <p:nvPr/>
        </p:nvPicPr>
        <p:blipFill>
          <a:blip r:embed="rId6"/>
          <a:stretch>
            <a:fillRect/>
          </a:stretch>
        </p:blipFill>
        <p:spPr>
          <a:xfrm>
            <a:off x="6810374" y="4806404"/>
            <a:ext cx="1476375" cy="1191379"/>
          </a:xfrm>
          <a:prstGeom prst="rect">
            <a:avLst/>
          </a:prstGeom>
        </p:spPr>
      </p:pic>
    </p:spTree>
    <p:extLst>
      <p:ext uri="{BB962C8B-B14F-4D97-AF65-F5344CB8AC3E}">
        <p14:creationId xmlns:p14="http://schemas.microsoft.com/office/powerpoint/2010/main" val="3525307038"/>
      </p:ext>
    </p:extLst>
  </p:cSld>
  <p:clrMapOvr>
    <a:masterClrMapping/>
  </p:clrMapOvr>
  <p:transition spd="med">
    <p:wipe dir="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n-US" sz="1800" dirty="0">
                <a:latin typeface="Arial" charset="0"/>
              </a:rPr>
              <a:t>Creating More </a:t>
            </a:r>
            <a:r>
              <a:rPr lang="en-US" sz="1800" dirty="0" smtClean="0">
                <a:latin typeface="Arial" charset="0"/>
              </a:rPr>
              <a:t>Experts</a:t>
            </a:r>
            <a:r>
              <a:rPr lang="en-US" dirty="0">
                <a:latin typeface="Arial" charset="0"/>
              </a:rPr>
              <a:t/>
            </a:r>
            <a:br>
              <a:rPr lang="en-US" dirty="0">
                <a:latin typeface="Arial" charset="0"/>
              </a:rPr>
            </a:br>
            <a:r>
              <a:rPr lang="en-US" dirty="0">
                <a:latin typeface="Arial" charset="0"/>
              </a:rPr>
              <a:t>Cybersecurity Certifications</a:t>
            </a:r>
          </a:p>
        </p:txBody>
      </p:sp>
      <p:sp>
        <p:nvSpPr>
          <p:cNvPr id="2" name="Content Placeholder 1"/>
          <p:cNvSpPr>
            <a:spLocks noGrp="1"/>
          </p:cNvSpPr>
          <p:nvPr>
            <p:ph idx="1"/>
          </p:nvPr>
        </p:nvSpPr>
        <p:spPr>
          <a:xfrm>
            <a:off x="213109" y="1539502"/>
            <a:ext cx="8447314" cy="4786870"/>
          </a:xfrm>
        </p:spPr>
        <p:txBody>
          <a:bodyPr/>
          <a:lstStyle/>
          <a:p>
            <a:pPr marL="0" indent="0">
              <a:buNone/>
            </a:pPr>
            <a:r>
              <a:rPr lang="en-US" sz="1600" b="1" dirty="0"/>
              <a:t>Industry Certifications</a:t>
            </a:r>
          </a:p>
          <a:p>
            <a:pPr marL="0" indent="0">
              <a:buNone/>
            </a:pPr>
            <a:r>
              <a:rPr lang="en-US" sz="1600" dirty="0"/>
              <a:t>In a world of cybersecurity threats, there is a great need for skilled and knowledgeable information security professionals. The IT industry established standards for cybersecurity specialists to obtain professional certifications that provide proof of skills, and knowledge level.</a:t>
            </a:r>
          </a:p>
          <a:p>
            <a:r>
              <a:rPr lang="en-US" sz="1600" b="1" dirty="0"/>
              <a:t>CompTIA Security+ - </a:t>
            </a:r>
            <a:r>
              <a:rPr lang="en-US" sz="1600" dirty="0"/>
              <a:t>Security+ is a CompTIA-sponsored testing program that certifies the competency of IT administrators in information assurance. </a:t>
            </a:r>
          </a:p>
          <a:p>
            <a:r>
              <a:rPr lang="en-US" sz="1600" b="1" dirty="0"/>
              <a:t>EC-Council Certified Ethical Hacker (CEH) – </a:t>
            </a:r>
            <a:r>
              <a:rPr lang="en-US" sz="1600" dirty="0"/>
              <a:t>CEH is an intermediate-level certification asserts that cybersecurity specialists holding this credential possess the skills and knowledge for various hacking practices. </a:t>
            </a:r>
          </a:p>
          <a:p>
            <a:r>
              <a:rPr lang="en-US" sz="1600" b="1" dirty="0"/>
              <a:t>SANS GIAC Security Essentials (GSEC) - </a:t>
            </a:r>
            <a:r>
              <a:rPr lang="en-US" sz="1600" dirty="0"/>
              <a:t>The GSEC certification is a good choice for an entry-level credential for cybersecurity specialists who can demonstrate that they understand security terminology and concepts and have the skills and expertise required for “hands-on” security roles. The SANS GIAC program offers a number of additional certifications in the fields of security administration, forensics, and auditing.</a:t>
            </a:r>
          </a:p>
        </p:txBody>
      </p:sp>
    </p:spTree>
    <p:extLst>
      <p:ext uri="{BB962C8B-B14F-4D97-AF65-F5344CB8AC3E}">
        <p14:creationId xmlns:p14="http://schemas.microsoft.com/office/powerpoint/2010/main" val="1106351176"/>
      </p:ext>
    </p:extLst>
  </p:cSld>
  <p:clrMapOvr>
    <a:masterClrMapping/>
  </p:clrMapOvr>
  <p:transition spd="med">
    <p:wipe dir="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n-US" sz="1800" dirty="0">
                <a:latin typeface="Arial" charset="0"/>
              </a:rPr>
              <a:t>Creating More </a:t>
            </a:r>
            <a:r>
              <a:rPr lang="en-US" sz="1800" dirty="0" smtClean="0">
                <a:latin typeface="Arial" charset="0"/>
              </a:rPr>
              <a:t>Experts</a:t>
            </a:r>
            <a:r>
              <a:rPr lang="en-US" dirty="0">
                <a:latin typeface="Arial" charset="0"/>
              </a:rPr>
              <a:t/>
            </a:r>
            <a:br>
              <a:rPr lang="en-US" dirty="0">
                <a:latin typeface="Arial" charset="0"/>
              </a:rPr>
            </a:br>
            <a:r>
              <a:rPr lang="en-US" dirty="0">
                <a:latin typeface="Arial" charset="0"/>
              </a:rPr>
              <a:t>Cybersecurity Certifications (Cont.)</a:t>
            </a:r>
          </a:p>
        </p:txBody>
      </p:sp>
      <p:sp>
        <p:nvSpPr>
          <p:cNvPr id="2" name="Content Placeholder 1"/>
          <p:cNvSpPr>
            <a:spLocks noGrp="1"/>
          </p:cNvSpPr>
          <p:nvPr>
            <p:ph idx="1"/>
          </p:nvPr>
        </p:nvSpPr>
        <p:spPr>
          <a:xfrm>
            <a:off x="213109" y="1539502"/>
            <a:ext cx="8447314" cy="4786870"/>
          </a:xfrm>
        </p:spPr>
        <p:txBody>
          <a:bodyPr/>
          <a:lstStyle/>
          <a:p>
            <a:r>
              <a:rPr lang="en-US" sz="1600" b="1" dirty="0"/>
              <a:t>(ISC)^2</a:t>
            </a:r>
            <a:r>
              <a:rPr lang="en-US" sz="1600" dirty="0"/>
              <a:t> </a:t>
            </a:r>
            <a:r>
              <a:rPr lang="en-US" sz="1600" b="1" dirty="0"/>
              <a:t>Certified Information Systems Security Professional (CISSP) - </a:t>
            </a:r>
            <a:r>
              <a:rPr lang="en-US" sz="1600" dirty="0"/>
              <a:t>The CISSP certification is a vendor-neutral certification for those cybersecurity specialists with a great deal of technical and managerial experience. It is also formally approved by the U.S. Department of Defense (DoD) and is a globally recognized industry certification in the security field.</a:t>
            </a:r>
          </a:p>
          <a:p>
            <a:r>
              <a:rPr lang="en-US" sz="1600" b="1" dirty="0"/>
              <a:t>ISACA Certified Information Security Manager (CISM) </a:t>
            </a:r>
            <a:r>
              <a:rPr lang="en-US" sz="1600" b="1" dirty="0" smtClean="0"/>
              <a:t>– </a:t>
            </a:r>
            <a:r>
              <a:rPr lang="en-US" sz="1600" dirty="0" smtClean="0"/>
              <a:t>Cybersecurity specialists </a:t>
            </a:r>
            <a:r>
              <a:rPr lang="en-US" sz="1600" dirty="0"/>
              <a:t>responsible for managing, developing and overseeing information security systems at the enterprise level or for those developing best security practices can qualify for CISM. </a:t>
            </a:r>
          </a:p>
          <a:p>
            <a:endParaRPr lang="en-US" sz="1600" dirty="0"/>
          </a:p>
        </p:txBody>
      </p:sp>
      <p:pic>
        <p:nvPicPr>
          <p:cNvPr id="3" name="Picture 2"/>
          <p:cNvPicPr>
            <a:picLocks noChangeAspect="1"/>
          </p:cNvPicPr>
          <p:nvPr/>
        </p:nvPicPr>
        <p:blipFill>
          <a:blip r:embed="rId3"/>
          <a:stretch>
            <a:fillRect/>
          </a:stretch>
        </p:blipFill>
        <p:spPr>
          <a:xfrm>
            <a:off x="1644162" y="3954755"/>
            <a:ext cx="5595204" cy="2120362"/>
          </a:xfrm>
          <a:prstGeom prst="rect">
            <a:avLst/>
          </a:prstGeom>
        </p:spPr>
      </p:pic>
    </p:spTree>
    <p:extLst>
      <p:ext uri="{BB962C8B-B14F-4D97-AF65-F5344CB8AC3E}">
        <p14:creationId xmlns:p14="http://schemas.microsoft.com/office/powerpoint/2010/main" val="766505500"/>
      </p:ext>
    </p:extLst>
  </p:cSld>
  <p:clrMapOvr>
    <a:masterClrMapping/>
  </p:clrMapOvr>
  <p:transition spd="med">
    <p:wipe dir="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n-US" sz="1800" dirty="0">
                <a:latin typeface="Arial" charset="0"/>
              </a:rPr>
              <a:t>Creating More </a:t>
            </a:r>
            <a:r>
              <a:rPr lang="en-US" sz="1800" dirty="0" smtClean="0">
                <a:latin typeface="Arial" charset="0"/>
              </a:rPr>
              <a:t>Experts</a:t>
            </a:r>
            <a:r>
              <a:rPr lang="en-US" dirty="0">
                <a:latin typeface="Arial" charset="0"/>
              </a:rPr>
              <a:t/>
            </a:r>
            <a:br>
              <a:rPr lang="en-US" dirty="0">
                <a:latin typeface="Arial" charset="0"/>
              </a:rPr>
            </a:br>
            <a:r>
              <a:rPr lang="en-US" dirty="0">
                <a:latin typeface="Arial" charset="0"/>
              </a:rPr>
              <a:t>Cybersecurity Certifications (Cont.)</a:t>
            </a:r>
          </a:p>
        </p:txBody>
      </p:sp>
      <p:sp>
        <p:nvSpPr>
          <p:cNvPr id="2" name="Content Placeholder 1"/>
          <p:cNvSpPr>
            <a:spLocks noGrp="1"/>
          </p:cNvSpPr>
          <p:nvPr>
            <p:ph idx="1"/>
          </p:nvPr>
        </p:nvSpPr>
        <p:spPr>
          <a:xfrm>
            <a:off x="213109" y="1539502"/>
            <a:ext cx="8447314" cy="4786870"/>
          </a:xfrm>
        </p:spPr>
        <p:txBody>
          <a:bodyPr/>
          <a:lstStyle/>
          <a:p>
            <a:pPr marL="0" indent="0">
              <a:buNone/>
            </a:pPr>
            <a:r>
              <a:rPr lang="en-US" sz="1600" b="1" dirty="0"/>
              <a:t>Company Sponsored Certifications - </a:t>
            </a:r>
            <a:r>
              <a:rPr lang="en-US" sz="1600" dirty="0"/>
              <a:t>Another important credential for cybersecurity specialists are company-sponsored certifications. These certifications measure knowledge and competency in installing, configuring, and maintaining vendor products. Cisco and Microsoft are examples of companies with certifications that test knowledge of their products. Click </a:t>
            </a:r>
            <a:r>
              <a:rPr lang="en-US" sz="1600" dirty="0">
                <a:hlinkClick r:id="rId3"/>
              </a:rPr>
              <a:t>here</a:t>
            </a:r>
            <a:r>
              <a:rPr lang="en-US" sz="1600" dirty="0"/>
              <a:t> to explore the matrix of the Cisco certifications shown in the figure.</a:t>
            </a:r>
          </a:p>
          <a:p>
            <a:pPr marL="0" indent="0">
              <a:buNone/>
            </a:pPr>
            <a:r>
              <a:rPr lang="en-US" sz="1600" b="1" dirty="0"/>
              <a:t>Cisco Certified Network Associate Security (CCNA Security) - </a:t>
            </a:r>
            <a:r>
              <a:rPr lang="en-US" sz="1600" dirty="0"/>
              <a:t>The CCNA Security certification validates that a cybersecurity specialist has the knowledge and skills required to secure Cisco networks.</a:t>
            </a:r>
          </a:p>
          <a:p>
            <a:endParaRPr lang="en-US" sz="1600" dirty="0"/>
          </a:p>
        </p:txBody>
      </p:sp>
      <p:pic>
        <p:nvPicPr>
          <p:cNvPr id="4" name="Picture 3"/>
          <p:cNvPicPr>
            <a:picLocks noChangeAspect="1"/>
          </p:cNvPicPr>
          <p:nvPr/>
        </p:nvPicPr>
        <p:blipFill>
          <a:blip r:embed="rId4"/>
          <a:stretch>
            <a:fillRect/>
          </a:stretch>
        </p:blipFill>
        <p:spPr>
          <a:xfrm>
            <a:off x="2705099" y="3611643"/>
            <a:ext cx="5191125" cy="2993246"/>
          </a:xfrm>
          <a:prstGeom prst="rect">
            <a:avLst/>
          </a:prstGeom>
        </p:spPr>
      </p:pic>
    </p:spTree>
    <p:extLst>
      <p:ext uri="{BB962C8B-B14F-4D97-AF65-F5344CB8AC3E}">
        <p14:creationId xmlns:p14="http://schemas.microsoft.com/office/powerpoint/2010/main" val="3935373845"/>
      </p:ext>
    </p:extLst>
  </p:cSld>
  <p:clrMapOvr>
    <a:masterClrMapping/>
  </p:clrMapOvr>
  <p:transition spd="med">
    <p:wipe dir="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n-US" sz="1800" dirty="0">
                <a:latin typeface="Arial" charset="0"/>
              </a:rPr>
              <a:t>Creating More </a:t>
            </a:r>
            <a:r>
              <a:rPr lang="en-US" sz="1800" dirty="0" smtClean="0">
                <a:latin typeface="Arial" charset="0"/>
              </a:rPr>
              <a:t>Experts</a:t>
            </a:r>
            <a:r>
              <a:rPr lang="en-US" dirty="0">
                <a:latin typeface="Arial" charset="0"/>
              </a:rPr>
              <a:t/>
            </a:r>
            <a:br>
              <a:rPr lang="en-US" dirty="0">
                <a:latin typeface="Arial" charset="0"/>
              </a:rPr>
            </a:br>
            <a:r>
              <a:rPr lang="en-US" dirty="0">
                <a:latin typeface="Arial" charset="0"/>
              </a:rPr>
              <a:t>Cybersecurity Certifications (Cont.)</a:t>
            </a:r>
          </a:p>
        </p:txBody>
      </p:sp>
      <p:sp>
        <p:nvSpPr>
          <p:cNvPr id="2" name="Content Placeholder 1"/>
          <p:cNvSpPr>
            <a:spLocks noGrp="1"/>
          </p:cNvSpPr>
          <p:nvPr>
            <p:ph idx="1"/>
          </p:nvPr>
        </p:nvSpPr>
        <p:spPr>
          <a:xfrm>
            <a:off x="193868" y="1400175"/>
            <a:ext cx="6787957" cy="4992872"/>
          </a:xfrm>
        </p:spPr>
        <p:txBody>
          <a:bodyPr/>
          <a:lstStyle/>
          <a:p>
            <a:pPr marL="0" indent="0">
              <a:buNone/>
            </a:pPr>
            <a:r>
              <a:rPr lang="en-US" sz="1600" b="1" dirty="0"/>
              <a:t>How to Become a </a:t>
            </a:r>
            <a:r>
              <a:rPr lang="en-US" sz="1600" b="1" dirty="0" smtClean="0"/>
              <a:t>Cybersecurity Specialist</a:t>
            </a:r>
            <a:endParaRPr lang="en-US" sz="1600" b="1" dirty="0"/>
          </a:p>
          <a:p>
            <a:pPr marL="0" indent="0">
              <a:buNone/>
            </a:pPr>
            <a:r>
              <a:rPr lang="en-US" sz="1600" dirty="0" smtClean="0"/>
              <a:t>Cybersecurity specialists </a:t>
            </a:r>
            <a:r>
              <a:rPr lang="en-US" sz="1600" dirty="0"/>
              <a:t>must be able to respond to threats as soon as they occur. This means that the working hours can be somewhat unconventional. </a:t>
            </a:r>
            <a:r>
              <a:rPr lang="en-US" sz="1600" dirty="0" smtClean="0"/>
              <a:t>Cybersecurity specialists </a:t>
            </a:r>
            <a:r>
              <a:rPr lang="en-US" sz="1600" dirty="0"/>
              <a:t>also analyze policy, trends, and intelligence to understand how cyber criminals think. Many times, this may involve a large amount of detective work. Here is good advice for becoming a cybersecurity </a:t>
            </a:r>
            <a:r>
              <a:rPr lang="en-US" sz="1600" dirty="0" smtClean="0"/>
              <a:t>specialist:</a:t>
            </a:r>
            <a:endParaRPr lang="en-US" sz="1600" dirty="0"/>
          </a:p>
          <a:p>
            <a:r>
              <a:rPr lang="en-US" sz="1600" b="1" dirty="0"/>
              <a:t>Study</a:t>
            </a:r>
            <a:r>
              <a:rPr lang="en-US" sz="1600" dirty="0"/>
              <a:t>: Learn the basics by completing courses in IT. Be a life-long learner. Cybersecurity is an ever-changing field, and cybersecurity specialists must keep up.</a:t>
            </a:r>
          </a:p>
          <a:p>
            <a:r>
              <a:rPr lang="en-US" sz="1600" b="1" dirty="0"/>
              <a:t>Pursue Certifications</a:t>
            </a:r>
            <a:r>
              <a:rPr lang="en-US" sz="1600" dirty="0"/>
              <a:t>: Industry and company sponsored certifications from organizations such as Microsoft and Cisco prove that one possesses the knowledge needed to seek employment as a cybersecurity specialist.</a:t>
            </a:r>
          </a:p>
          <a:p>
            <a:r>
              <a:rPr lang="en-US" sz="1600" b="1" dirty="0"/>
              <a:t>Pursue Internships</a:t>
            </a:r>
            <a:r>
              <a:rPr lang="en-US" sz="1600" dirty="0"/>
              <a:t>: Seeking out a security internship as a student can lead to opportunities down the road.</a:t>
            </a:r>
          </a:p>
          <a:p>
            <a:r>
              <a:rPr lang="en-US" sz="1600" b="1" dirty="0"/>
              <a:t>Join Professional Organizations</a:t>
            </a:r>
            <a:r>
              <a:rPr lang="en-US" sz="1600" dirty="0"/>
              <a:t>: Join computer security organizations, attend meetings and conferences, and join forums and blogs to gain knowledge from the experts.</a:t>
            </a:r>
          </a:p>
        </p:txBody>
      </p:sp>
      <p:pic>
        <p:nvPicPr>
          <p:cNvPr id="3" name="Picture 2"/>
          <p:cNvPicPr>
            <a:picLocks noChangeAspect="1"/>
          </p:cNvPicPr>
          <p:nvPr/>
        </p:nvPicPr>
        <p:blipFill>
          <a:blip r:embed="rId3"/>
          <a:stretch>
            <a:fillRect/>
          </a:stretch>
        </p:blipFill>
        <p:spPr>
          <a:xfrm>
            <a:off x="7143750" y="2095814"/>
            <a:ext cx="1676400" cy="1299848"/>
          </a:xfrm>
          <a:prstGeom prst="rect">
            <a:avLst/>
          </a:prstGeom>
        </p:spPr>
      </p:pic>
    </p:spTree>
    <p:extLst>
      <p:ext uri="{BB962C8B-B14F-4D97-AF65-F5344CB8AC3E}">
        <p14:creationId xmlns:p14="http://schemas.microsoft.com/office/powerpoint/2010/main" val="610451579"/>
      </p:ext>
    </p:extLst>
  </p:cSld>
  <p:clrMapOvr>
    <a:masterClrMapping/>
  </p:clrMapOvr>
  <p:transition spd="med">
    <p:wipe dir="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105836" y="2263775"/>
            <a:ext cx="4358524" cy="1481138"/>
          </a:xfrm>
        </p:spPr>
        <p:txBody>
          <a:bodyPr/>
          <a:lstStyle/>
          <a:p>
            <a:pPr eaLnBrk="1" hangingPunct="1"/>
            <a:r>
              <a:rPr lang="en-US" sz="2400" dirty="0"/>
              <a:t>1.6  Chapter Summary</a:t>
            </a:r>
          </a:p>
        </p:txBody>
      </p:sp>
    </p:spTree>
    <p:extLst>
      <p:ext uri="{BB962C8B-B14F-4D97-AF65-F5344CB8AC3E}">
        <p14:creationId xmlns:p14="http://schemas.microsoft.com/office/powerpoint/2010/main" val="1818553580"/>
      </p:ext>
    </p:extLst>
  </p:cSld>
  <p:clrMapOvr>
    <a:masterClrMapping/>
  </p:clrMapOvr>
  <p:transition>
    <p:wipe dir="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1"/>
          <p:cNvSpPr txBox="1">
            <a:spLocks/>
          </p:cNvSpPr>
          <p:nvPr/>
        </p:nvSpPr>
        <p:spPr bwMode="auto">
          <a:xfrm>
            <a:off x="365508" y="1539502"/>
            <a:ext cx="8600517" cy="2485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82124" tIns="41061" rIns="82124" bIns="41061" numCol="1" anchor="t" anchorCtr="0" compatLnSpc="1">
            <a:prstTxWarp prst="textNoShape">
              <a:avLst/>
            </a:prstTxWarp>
          </a:bodyPr>
          <a:lst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a:lstStyle>
          <a:p>
            <a:r>
              <a:rPr lang="en-US" sz="1600" dirty="0"/>
              <a:t>This chapter explained the structure of the cybersecurity world and the reason it continues to grow with data and information as the prized currency.</a:t>
            </a:r>
          </a:p>
          <a:p>
            <a:r>
              <a:rPr lang="en-US" sz="1600" dirty="0"/>
              <a:t>It explored the motivation of cyber criminals. </a:t>
            </a:r>
          </a:p>
          <a:p>
            <a:r>
              <a:rPr lang="en-US" sz="1600" dirty="0"/>
              <a:t>It explored the spread of </a:t>
            </a:r>
            <a:r>
              <a:rPr lang="en-US" sz="1600" dirty="0" smtClean="0"/>
              <a:t>threats </a:t>
            </a:r>
            <a:r>
              <a:rPr lang="en-US" sz="1600" dirty="0"/>
              <a:t>due to the ever-expanding technical transformations taking place throughout the world. </a:t>
            </a:r>
          </a:p>
          <a:p>
            <a:r>
              <a:rPr lang="en-US" sz="1600" dirty="0"/>
              <a:t>It provided details on how to become a </a:t>
            </a:r>
            <a:r>
              <a:rPr lang="en-US" sz="1600" dirty="0" smtClean="0"/>
              <a:t>cybersecurity specialist </a:t>
            </a:r>
            <a:r>
              <a:rPr lang="en-US" sz="1600" dirty="0"/>
              <a:t>to help defeat the cyber </a:t>
            </a:r>
            <a:r>
              <a:rPr lang="en-US" sz="1600" dirty="0" smtClean="0"/>
              <a:t>criminals. </a:t>
            </a:r>
            <a:endParaRPr lang="en-US" sz="1600" dirty="0"/>
          </a:p>
          <a:p>
            <a:r>
              <a:rPr lang="en-US" sz="1600" dirty="0"/>
              <a:t>It surveyed the resources available to help create more </a:t>
            </a:r>
            <a:r>
              <a:rPr lang="en-US" sz="1600" dirty="0" smtClean="0"/>
              <a:t>cybersecurity experts. </a:t>
            </a:r>
            <a:endParaRPr lang="en-US" sz="1600" dirty="0"/>
          </a:p>
          <a:p>
            <a:r>
              <a:rPr lang="en-US" sz="1600" dirty="0"/>
              <a:t>It explained that cyber professionals must have the same skills as the cyber criminals. </a:t>
            </a:r>
          </a:p>
          <a:p>
            <a:r>
              <a:rPr lang="en-US" sz="1600" dirty="0"/>
              <a:t>If you would like to further explore the concepts in this chapter, please check out the Additional Resources and Activities page in Student Resources.</a:t>
            </a:r>
          </a:p>
        </p:txBody>
      </p:sp>
      <p:sp>
        <p:nvSpPr>
          <p:cNvPr id="21505" name="Rectangle 2"/>
          <p:cNvSpPr>
            <a:spLocks noGrp="1" noChangeArrowheads="1"/>
          </p:cNvSpPr>
          <p:nvPr>
            <p:ph type="title"/>
          </p:nvPr>
        </p:nvSpPr>
        <p:spPr/>
        <p:txBody>
          <a:bodyPr/>
          <a:lstStyle/>
          <a:p>
            <a:pPr eaLnBrk="1" hangingPunct="1"/>
            <a:r>
              <a:rPr lang="en-US" sz="1800" dirty="0">
                <a:latin typeface="Arial" charset="0"/>
              </a:rPr>
              <a:t>Chapter Summary</a:t>
            </a:r>
            <a:r>
              <a:rPr lang="en-US" dirty="0">
                <a:latin typeface="Arial" charset="0"/>
              </a:rPr>
              <a:t/>
            </a:r>
            <a:br>
              <a:rPr lang="en-US" dirty="0">
                <a:latin typeface="Arial" charset="0"/>
              </a:rPr>
            </a:br>
            <a:r>
              <a:rPr lang="en-US" dirty="0">
                <a:latin typeface="Arial" charset="0"/>
              </a:rPr>
              <a:t>Summary</a:t>
            </a:r>
          </a:p>
        </p:txBody>
      </p:sp>
    </p:spTree>
    <p:extLst>
      <p:ext uri="{BB962C8B-B14F-4D97-AF65-F5344CB8AC3E}">
        <p14:creationId xmlns:p14="http://schemas.microsoft.com/office/powerpoint/2010/main" val="2497760924"/>
      </p:ext>
    </p:extLst>
  </p:cSld>
  <p:clrMapOvr>
    <a:masterClrMapping/>
  </p:clrMapOvr>
  <p:transition spd="med">
    <p:wipe dir="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7" name="Rectangle 2"/>
          <p:cNvSpPr>
            <a:spLocks noChangeArrowheads="1"/>
          </p:cNvSpPr>
          <p:nvPr/>
        </p:nvSpPr>
        <p:spPr bwMode="auto">
          <a:xfrm>
            <a:off x="0" y="0"/>
            <a:ext cx="9144000" cy="6858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ctr"/>
          <a:lstStyle/>
          <a:p>
            <a:endParaRPr lang="en-US" dirty="0"/>
          </a:p>
        </p:txBody>
      </p:sp>
      <p:pic>
        <p:nvPicPr>
          <p:cNvPr id="121858" name="Picture 3" descr="CNA_largo-onwhite"/>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1508125" y="2741613"/>
            <a:ext cx="6097588" cy="89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17036819"/>
      </p:ext>
    </p:extLst>
  </p:cSld>
  <p:clrMapOvr>
    <a:masterClrMapping/>
  </p:clrMapOvr>
  <p:transition spd="med">
    <p:wipe dir="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9" descr="Cisco_WHT_Logo.gi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352800" y="2619375"/>
            <a:ext cx="2400300" cy="1266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3" name="Rectangle 70"/>
          <p:cNvSpPr>
            <a:spLocks noChangeArrowheads="1"/>
          </p:cNvSpPr>
          <p:nvPr/>
        </p:nvSpPr>
        <p:spPr bwMode="auto">
          <a:xfrm>
            <a:off x="0" y="0"/>
            <a:ext cx="9144000" cy="685800"/>
          </a:xfrm>
          <a:prstGeom prst="rect">
            <a:avLst/>
          </a:prstGeom>
          <a:solidFill>
            <a:srgbClr val="FFFFFF"/>
          </a:solidFill>
          <a:ln>
            <a:noFill/>
          </a:ln>
          <a:extLst>
            <a:ext uri="{91240B29-F687-4F45-9708-019B960494DF}">
              <a14:hiddenLine xmlns:a14="http://schemas.microsoft.com/office/drawing/2010/main" w="9525" algn="ctr">
                <a:solidFill>
                  <a:srgbClr val="000000"/>
                </a:solidFill>
                <a:miter lim="800000"/>
                <a:headEnd/>
                <a:tailEnd/>
              </a14:hiddenLine>
            </a:ext>
          </a:extLst>
        </p:spPr>
        <p:txBody>
          <a:bodyPr wrap="none" lIns="82124" tIns="41061" rIns="82124" bIns="41061" anchor="ctr"/>
          <a:lstStyle/>
          <a:p>
            <a:pPr algn="ctr" eaLnBrk="0" hangingPunct="0">
              <a:lnSpc>
                <a:spcPct val="90000"/>
              </a:lnSpc>
            </a:pPr>
            <a:endParaRPr lang="en-US" b="0" dirty="0"/>
          </a:p>
        </p:txBody>
      </p:sp>
    </p:spTree>
    <p:extLst>
      <p:ext uri="{BB962C8B-B14F-4D97-AF65-F5344CB8AC3E}">
        <p14:creationId xmlns:p14="http://schemas.microsoft.com/office/powerpoint/2010/main" val="725382621"/>
      </p:ext>
    </p:extLst>
  </p:cSld>
  <p:clrMapOvr>
    <a:masterClrMapping/>
  </p:clrMapOvr>
  <p:transition>
    <p:wipe dir="r"/>
  </p:transition>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6" name="Rectangle 33"/>
          <p:cNvSpPr>
            <a:spLocks noGrp="1" noChangeArrowheads="1"/>
          </p:cNvSpPr>
          <p:nvPr>
            <p:ph type="title" idx="4294967295"/>
          </p:nvPr>
        </p:nvSpPr>
        <p:spPr>
          <a:xfrm>
            <a:off x="655638" y="609600"/>
            <a:ext cx="8145462" cy="838200"/>
          </a:xfrm>
        </p:spPr>
        <p:txBody>
          <a:bodyPr/>
          <a:lstStyle/>
          <a:p>
            <a:pPr eaLnBrk="1" hangingPunct="1"/>
            <a:r>
              <a:rPr lang="en-US" dirty="0"/>
              <a:t>Chapter 1: Activities (Cont.)</a:t>
            </a:r>
          </a:p>
        </p:txBody>
      </p:sp>
      <p:sp>
        <p:nvSpPr>
          <p:cNvPr id="6147" name="Rectangle 34"/>
          <p:cNvSpPr>
            <a:spLocks noGrp="1" noChangeArrowheads="1"/>
          </p:cNvSpPr>
          <p:nvPr>
            <p:ph type="body" idx="4294967295"/>
          </p:nvPr>
        </p:nvSpPr>
        <p:spPr>
          <a:xfrm>
            <a:off x="701937" y="1632031"/>
            <a:ext cx="7940675" cy="3118099"/>
          </a:xfrm>
        </p:spPr>
        <p:txBody>
          <a:bodyPr/>
          <a:lstStyle/>
          <a:p>
            <a:pPr marL="0" indent="0" eaLnBrk="1" hangingPunct="1">
              <a:spcBef>
                <a:spcPct val="30000"/>
              </a:spcBef>
              <a:buNone/>
            </a:pPr>
            <a:r>
              <a:rPr lang="en-US" sz="2000" dirty="0"/>
              <a:t>What activities are associated with this chapter?</a:t>
            </a:r>
          </a:p>
          <a:p>
            <a:pPr marL="0" indent="0" eaLnBrk="1" hangingPunct="1">
              <a:spcBef>
                <a:spcPct val="30000"/>
              </a:spcBef>
              <a:buNone/>
            </a:pPr>
            <a:endParaRPr lang="en-US" sz="2000" dirty="0"/>
          </a:p>
          <a:p>
            <a:pPr marL="0" indent="0" eaLnBrk="1" hangingPunct="1">
              <a:spcBef>
                <a:spcPct val="30000"/>
              </a:spcBef>
              <a:buNone/>
            </a:pPr>
            <a:endParaRPr lang="en-US" sz="2000" dirty="0"/>
          </a:p>
          <a:p>
            <a:pPr marL="119063" indent="0" eaLnBrk="1" hangingPunct="1">
              <a:spcBef>
                <a:spcPct val="30000"/>
              </a:spcBef>
              <a:buNone/>
            </a:pPr>
            <a:endParaRPr lang="en-US" sz="2000" dirty="0"/>
          </a:p>
          <a:p>
            <a:pPr marL="119063" indent="0" eaLnBrk="1" hangingPunct="1">
              <a:spcBef>
                <a:spcPct val="30000"/>
              </a:spcBef>
              <a:buNone/>
            </a:pPr>
            <a:endParaRPr lang="en-US" sz="2000" dirty="0"/>
          </a:p>
          <a:p>
            <a:pPr marL="119063" indent="0" eaLnBrk="1" hangingPunct="1">
              <a:spcBef>
                <a:spcPct val="30000"/>
              </a:spcBef>
              <a:buNone/>
            </a:pPr>
            <a:endParaRPr lang="en-US" sz="2000" dirty="0"/>
          </a:p>
          <a:p>
            <a:pPr marL="119063" indent="0" eaLnBrk="1" hangingPunct="1">
              <a:spcBef>
                <a:spcPct val="30000"/>
              </a:spcBef>
              <a:buNone/>
            </a:pPr>
            <a:endParaRPr lang="en-US" sz="2000" dirty="0"/>
          </a:p>
          <a:p>
            <a:pPr marL="0" indent="0" eaLnBrk="1" hangingPunct="1">
              <a:spcBef>
                <a:spcPct val="30000"/>
              </a:spcBef>
              <a:buNone/>
            </a:pPr>
            <a:endParaRPr lang="en-US" sz="2000" dirty="0"/>
          </a:p>
          <a:p>
            <a:pPr marL="0" indent="0" eaLnBrk="1" hangingPunct="1">
              <a:spcBef>
                <a:spcPct val="30000"/>
              </a:spcBef>
              <a:buNone/>
            </a:pPr>
            <a:endParaRPr lang="en-US" sz="2000" dirty="0"/>
          </a:p>
        </p:txBody>
      </p:sp>
      <p:graphicFrame>
        <p:nvGraphicFramePr>
          <p:cNvPr id="2" name="Table 1"/>
          <p:cNvGraphicFramePr>
            <a:graphicFrameLocks noGrp="1"/>
          </p:cNvGraphicFramePr>
          <p:nvPr>
            <p:extLst>
              <p:ext uri="{D42A27DB-BD31-4B8C-83A1-F6EECF244321}">
                <p14:modId xmlns:p14="http://schemas.microsoft.com/office/powerpoint/2010/main" val="3023678436"/>
              </p:ext>
            </p:extLst>
          </p:nvPr>
        </p:nvGraphicFramePr>
        <p:xfrm>
          <a:off x="701937" y="2062019"/>
          <a:ext cx="7683527" cy="175260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0000"/>
                    </a:ext>
                  </a:extLst>
                </a:gridCol>
                <a:gridCol w="2032000">
                  <a:extLst>
                    <a:ext uri="{9D8B030D-6E8A-4147-A177-3AD203B41FA5}">
                      <a16:colId xmlns:a16="http://schemas.microsoft.com/office/drawing/2014/main" val="20001"/>
                    </a:ext>
                  </a:extLst>
                </a:gridCol>
                <a:gridCol w="3619527">
                  <a:extLst>
                    <a:ext uri="{9D8B030D-6E8A-4147-A177-3AD203B41FA5}">
                      <a16:colId xmlns:a16="http://schemas.microsoft.com/office/drawing/2014/main" val="20002"/>
                    </a:ext>
                  </a:extLst>
                </a:gridCol>
              </a:tblGrid>
              <a:tr h="370840">
                <a:tc>
                  <a:txBody>
                    <a:bodyPr/>
                    <a:lstStyle/>
                    <a:p>
                      <a:r>
                        <a:rPr lang="en-US" dirty="0"/>
                        <a:t>Page Number</a:t>
                      </a:r>
                    </a:p>
                  </a:txBody>
                  <a:tcPr/>
                </a:tc>
                <a:tc>
                  <a:txBody>
                    <a:bodyPr/>
                    <a:lstStyle/>
                    <a:p>
                      <a:r>
                        <a:rPr lang="en-US" dirty="0"/>
                        <a:t>Activity Type</a:t>
                      </a:r>
                    </a:p>
                  </a:txBody>
                  <a:tcPr/>
                </a:tc>
                <a:tc>
                  <a:txBody>
                    <a:bodyPr/>
                    <a:lstStyle/>
                    <a:p>
                      <a:r>
                        <a:rPr lang="en-US" dirty="0"/>
                        <a:t>Activity Name</a:t>
                      </a:r>
                    </a:p>
                  </a:txBody>
                  <a:tcPr/>
                </a:tc>
                <a:extLst>
                  <a:ext uri="{0D108BD9-81ED-4DB2-BD59-A6C34878D82A}">
                    <a16:rowId xmlns:a16="http://schemas.microsoft.com/office/drawing/2014/main" val="10000"/>
                  </a:ext>
                </a:extLst>
              </a:tr>
              <a:tr h="370840">
                <a:tc>
                  <a:txBody>
                    <a:bodyPr/>
                    <a:lstStyle/>
                    <a:p>
                      <a:r>
                        <a:rPr lang="en-US" dirty="0"/>
                        <a:t>1.5.3.4</a:t>
                      </a:r>
                    </a:p>
                  </a:txBody>
                  <a:tcPr/>
                </a:tc>
                <a:tc>
                  <a:txBody>
                    <a:bodyPr/>
                    <a:lstStyle/>
                    <a:p>
                      <a:r>
                        <a:rPr lang="en-US" dirty="0"/>
                        <a:t>Lab</a:t>
                      </a:r>
                    </a:p>
                  </a:txBody>
                  <a:tcPr/>
                </a:tc>
                <a:tc>
                  <a:txBody>
                    <a:bodyPr/>
                    <a:lstStyle/>
                    <a:p>
                      <a:r>
                        <a:rPr lang="en-US" dirty="0"/>
                        <a:t>Exploring the World of Cybersecurity Professionals</a:t>
                      </a:r>
                    </a:p>
                  </a:txBody>
                  <a:tcPr/>
                </a:tc>
                <a:extLst>
                  <a:ext uri="{0D108BD9-81ED-4DB2-BD59-A6C34878D82A}">
                    <a16:rowId xmlns:a16="http://schemas.microsoft.com/office/drawing/2014/main" val="10001"/>
                  </a:ext>
                </a:extLst>
              </a:tr>
              <a:tr h="370840">
                <a:tc>
                  <a:txBody>
                    <a:bodyPr/>
                    <a:lstStyle/>
                    <a:p>
                      <a:r>
                        <a:rPr lang="en-US" dirty="0"/>
                        <a:t>1.5.3.5</a:t>
                      </a:r>
                    </a:p>
                  </a:txBody>
                  <a:tcPr/>
                </a:tc>
                <a:tc>
                  <a:txBody>
                    <a:bodyPr/>
                    <a:lstStyle/>
                    <a:p>
                      <a:r>
                        <a:rPr lang="en-US" dirty="0"/>
                        <a:t>Packet Tracer</a:t>
                      </a:r>
                    </a:p>
                  </a:txBody>
                  <a:tcPr/>
                </a:tc>
                <a:tc>
                  <a:txBody>
                    <a:bodyPr/>
                    <a:lstStyle/>
                    <a:p>
                      <a:r>
                        <a:rPr lang="en-US" dirty="0"/>
                        <a:t>Creating a Cyber World</a:t>
                      </a:r>
                    </a:p>
                  </a:txBody>
                  <a:tcPr/>
                </a:tc>
                <a:extLst>
                  <a:ext uri="{0D108BD9-81ED-4DB2-BD59-A6C34878D82A}">
                    <a16:rowId xmlns:a16="http://schemas.microsoft.com/office/drawing/2014/main" val="10002"/>
                  </a:ext>
                </a:extLst>
              </a:tr>
              <a:tr h="370840">
                <a:tc>
                  <a:txBody>
                    <a:bodyPr/>
                    <a:lstStyle/>
                    <a:p>
                      <a:r>
                        <a:rPr lang="en-US" dirty="0"/>
                        <a:t>1.5.3.6</a:t>
                      </a:r>
                    </a:p>
                  </a:txBody>
                  <a:tcPr/>
                </a:tc>
                <a:tc>
                  <a:txBody>
                    <a:bodyPr/>
                    <a:lstStyle/>
                    <a:p>
                      <a:r>
                        <a:rPr lang="en-US" dirty="0"/>
                        <a:t>Packet Tracer</a:t>
                      </a:r>
                    </a:p>
                  </a:txBody>
                  <a:tcPr/>
                </a:tc>
                <a:tc>
                  <a:txBody>
                    <a:bodyPr/>
                    <a:lstStyle/>
                    <a:p>
                      <a:r>
                        <a:rPr lang="en-US" dirty="0"/>
                        <a:t>Communicating in a Cyber World</a:t>
                      </a:r>
                    </a:p>
                  </a:txBody>
                  <a:tcPr/>
                </a:tc>
                <a:extLst>
                  <a:ext uri="{0D108BD9-81ED-4DB2-BD59-A6C34878D82A}">
                    <a16:rowId xmlns:a16="http://schemas.microsoft.com/office/drawing/2014/main" val="10003"/>
                  </a:ext>
                </a:extLst>
              </a:tr>
            </a:tbl>
          </a:graphicData>
        </a:graphic>
      </p:graphicFrame>
      <p:sp>
        <p:nvSpPr>
          <p:cNvPr id="5" name="Rectangle 4"/>
          <p:cNvSpPr/>
          <p:nvPr/>
        </p:nvSpPr>
        <p:spPr>
          <a:xfrm>
            <a:off x="526269" y="5180118"/>
            <a:ext cx="8145462" cy="763286"/>
          </a:xfrm>
          <a:prstGeom prst="rect">
            <a:avLst/>
          </a:prstGeom>
        </p:spPr>
        <p:txBody>
          <a:bodyPr wrap="square">
            <a:spAutoFit/>
          </a:bodyPr>
          <a:lstStyle/>
          <a:p>
            <a:pPr marL="0" indent="0" algn="l" eaLnBrk="1" hangingPunct="1">
              <a:spcBef>
                <a:spcPct val="30000"/>
              </a:spcBef>
              <a:buNone/>
            </a:pPr>
            <a:r>
              <a:rPr lang="en-US" dirty="0"/>
              <a:t>The password used in the Packet Tracer activities in this chapter is: </a:t>
            </a:r>
            <a:r>
              <a:rPr lang="en-US" dirty="0">
                <a:solidFill>
                  <a:srgbClr val="00B0F0"/>
                </a:solidFill>
              </a:rPr>
              <a:t>PT_cyber1</a:t>
            </a:r>
          </a:p>
        </p:txBody>
      </p:sp>
    </p:spTree>
    <p:extLst>
      <p:ext uri="{BB962C8B-B14F-4D97-AF65-F5344CB8AC3E}">
        <p14:creationId xmlns:p14="http://schemas.microsoft.com/office/powerpoint/2010/main" val="2246143076"/>
      </p:ext>
    </p:extLst>
  </p:cSld>
  <p:clrMapOvr>
    <a:masterClrMapping/>
  </p:clrMapOvr>
  <p:transition>
    <p:wipe dir="r"/>
  </p:transition>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Rectangle 33"/>
          <p:cNvSpPr>
            <a:spLocks noGrp="1" noChangeArrowheads="1"/>
          </p:cNvSpPr>
          <p:nvPr>
            <p:ph type="title" idx="4294967295"/>
          </p:nvPr>
        </p:nvSpPr>
        <p:spPr>
          <a:xfrm>
            <a:off x="655638" y="609600"/>
            <a:ext cx="8145462" cy="838200"/>
          </a:xfrm>
        </p:spPr>
        <p:txBody>
          <a:bodyPr/>
          <a:lstStyle/>
          <a:p>
            <a:pPr eaLnBrk="1" hangingPunct="1"/>
            <a:r>
              <a:rPr lang="en-US" dirty="0"/>
              <a:t>Chapter 1: Assessment</a:t>
            </a:r>
          </a:p>
        </p:txBody>
      </p:sp>
      <p:sp>
        <p:nvSpPr>
          <p:cNvPr id="7171" name="Rectangle 34"/>
          <p:cNvSpPr>
            <a:spLocks noGrp="1" noChangeArrowheads="1"/>
          </p:cNvSpPr>
          <p:nvPr>
            <p:ph type="body" idx="4294967295"/>
          </p:nvPr>
        </p:nvSpPr>
        <p:spPr>
          <a:xfrm>
            <a:off x="646113" y="1593850"/>
            <a:ext cx="7940675" cy="3571875"/>
          </a:xfrm>
        </p:spPr>
        <p:txBody>
          <a:bodyPr/>
          <a:lstStyle/>
          <a:p>
            <a:pPr eaLnBrk="1" hangingPunct="1">
              <a:spcBef>
                <a:spcPct val="30000"/>
              </a:spcBef>
            </a:pPr>
            <a:r>
              <a:rPr lang="en-US" sz="2000" dirty="0"/>
              <a:t>Students should complete Chapter 1, “Assessment” after completing Chapter 1.</a:t>
            </a:r>
          </a:p>
          <a:p>
            <a:pPr eaLnBrk="1" hangingPunct="1">
              <a:spcBef>
                <a:spcPct val="30000"/>
              </a:spcBef>
            </a:pPr>
            <a:r>
              <a:rPr lang="en-US" sz="2000" dirty="0"/>
              <a:t>Quizzes, labs, Packet Tracers and other activities can be used to informally assess student progress.</a:t>
            </a:r>
          </a:p>
          <a:p>
            <a:pPr eaLnBrk="1" hangingPunct="1">
              <a:spcBef>
                <a:spcPct val="30000"/>
              </a:spcBef>
            </a:pPr>
            <a:endParaRPr lang="en-US" sz="1600" dirty="0"/>
          </a:p>
        </p:txBody>
      </p:sp>
    </p:spTree>
    <p:extLst>
      <p:ext uri="{BB962C8B-B14F-4D97-AF65-F5344CB8AC3E}">
        <p14:creationId xmlns:p14="http://schemas.microsoft.com/office/powerpoint/2010/main" val="3303044919"/>
      </p:ext>
    </p:extLst>
  </p:cSld>
  <p:clrMapOvr>
    <a:masterClrMapping/>
  </p:clrMapOvr>
  <p:transition>
    <p:wipe dir="r"/>
  </p:transition>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Rectangle 34"/>
          <p:cNvSpPr>
            <a:spLocks noGrp="1" noChangeArrowheads="1"/>
          </p:cNvSpPr>
          <p:nvPr>
            <p:ph type="body" idx="4294967295"/>
          </p:nvPr>
        </p:nvSpPr>
        <p:spPr>
          <a:xfrm>
            <a:off x="655638" y="1559476"/>
            <a:ext cx="7940675" cy="4906537"/>
          </a:xfrm>
        </p:spPr>
        <p:txBody>
          <a:bodyPr/>
          <a:lstStyle/>
          <a:p>
            <a:pPr marL="0" indent="0" eaLnBrk="1" hangingPunct="1">
              <a:lnSpc>
                <a:spcPct val="85000"/>
              </a:lnSpc>
              <a:spcBef>
                <a:spcPct val="30000"/>
              </a:spcBef>
              <a:buNone/>
            </a:pPr>
            <a:r>
              <a:rPr lang="en-US" sz="2000" dirty="0"/>
              <a:t>Prior to teaching Chapter 1, the instructor should:</a:t>
            </a:r>
          </a:p>
          <a:p>
            <a:pPr eaLnBrk="1" hangingPunct="1">
              <a:lnSpc>
                <a:spcPct val="85000"/>
              </a:lnSpc>
              <a:spcBef>
                <a:spcPct val="30000"/>
              </a:spcBef>
            </a:pPr>
            <a:r>
              <a:rPr lang="en-US" sz="2000" dirty="0"/>
              <a:t>Complete Chapter 1, “Assessment.”</a:t>
            </a:r>
          </a:p>
          <a:p>
            <a:pPr eaLnBrk="1" hangingPunct="1">
              <a:lnSpc>
                <a:spcPct val="85000"/>
              </a:lnSpc>
              <a:spcBef>
                <a:spcPct val="30000"/>
              </a:spcBef>
            </a:pPr>
            <a:r>
              <a:rPr lang="en-US" sz="2000" dirty="0"/>
              <a:t>The concepts and topics covered here will follow the students through their cybersecurity career. Make sure to take your time to eliminate any misconceptions.</a:t>
            </a:r>
          </a:p>
          <a:p>
            <a:pPr eaLnBrk="1" hangingPunct="1">
              <a:lnSpc>
                <a:spcPct val="85000"/>
              </a:lnSpc>
              <a:spcBef>
                <a:spcPct val="30000"/>
              </a:spcBef>
            </a:pPr>
            <a:r>
              <a:rPr lang="en-US" sz="2000" dirty="0"/>
              <a:t>As the world has become more dependent on computers and digital data, the need to protect these systems has expanded. Stress the importance of finding people to pursue education programs in cybersecurity in order to meet this the growing need for cybersecurity professionals.  </a:t>
            </a:r>
          </a:p>
          <a:p>
            <a:pPr marL="0" indent="0" eaLnBrk="1" hangingPunct="1">
              <a:lnSpc>
                <a:spcPct val="85000"/>
              </a:lnSpc>
              <a:spcBef>
                <a:spcPct val="30000"/>
              </a:spcBef>
              <a:buNone/>
            </a:pPr>
            <a:endParaRPr lang="en-US" sz="2000" b="1" dirty="0">
              <a:solidFill>
                <a:srgbClr val="FF0000"/>
              </a:solidFill>
            </a:endParaRPr>
          </a:p>
          <a:p>
            <a:pPr eaLnBrk="1" hangingPunct="1">
              <a:lnSpc>
                <a:spcPct val="85000"/>
              </a:lnSpc>
              <a:spcBef>
                <a:spcPct val="30000"/>
              </a:spcBef>
            </a:pPr>
            <a:endParaRPr lang="en-US" dirty="0"/>
          </a:p>
        </p:txBody>
      </p:sp>
      <p:sp>
        <p:nvSpPr>
          <p:cNvPr id="4" name="Rectangle 33"/>
          <p:cNvSpPr txBox="1">
            <a:spLocks noChangeArrowheads="1"/>
          </p:cNvSpPr>
          <p:nvPr/>
        </p:nvSpPr>
        <p:spPr bwMode="auto">
          <a:xfrm>
            <a:off x="655638" y="609600"/>
            <a:ext cx="8145462" cy="838200"/>
          </a:xfrm>
          <a:prstGeom prst="rect">
            <a:avLst/>
          </a:prstGeom>
          <a:noFill/>
          <a:ln w="9525" algn="ctr">
            <a:noFill/>
            <a:miter lim="800000"/>
            <a:headEnd/>
            <a:tailEnd/>
          </a:ln>
        </p:spPr>
        <p:txBody>
          <a:bodyPr lIns="82124" tIns="41061" rIns="82124" bIns="41061" anchor="b"/>
          <a:lstStyle/>
          <a:p>
            <a:pPr algn="l" defTabSz="814388">
              <a:lnSpc>
                <a:spcPct val="90000"/>
              </a:lnSpc>
              <a:defRPr/>
            </a:pPr>
            <a:r>
              <a:rPr lang="en-US" sz="3200" b="1" kern="0" dirty="0">
                <a:solidFill>
                  <a:srgbClr val="708CA1"/>
                </a:solidFill>
                <a:latin typeface="+mj-lt"/>
                <a:ea typeface="+mj-ea"/>
                <a:cs typeface="+mj-cs"/>
              </a:rPr>
              <a:t>Chapter 1: Best Practices</a:t>
            </a:r>
          </a:p>
        </p:txBody>
      </p:sp>
    </p:spTree>
    <p:extLst>
      <p:ext uri="{BB962C8B-B14F-4D97-AF65-F5344CB8AC3E}">
        <p14:creationId xmlns:p14="http://schemas.microsoft.com/office/powerpoint/2010/main" val="2804945289"/>
      </p:ext>
    </p:extLst>
  </p:cSld>
  <p:clrMapOvr>
    <a:masterClrMapping/>
  </p:clrMapOvr>
  <p:transition>
    <p:wipe dir="r"/>
  </p:transition>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3"/>
          <p:cNvSpPr txBox="1">
            <a:spLocks noChangeArrowheads="1"/>
          </p:cNvSpPr>
          <p:nvPr/>
        </p:nvSpPr>
        <p:spPr bwMode="auto">
          <a:xfrm>
            <a:off x="655638" y="609600"/>
            <a:ext cx="8145462" cy="838200"/>
          </a:xfrm>
          <a:prstGeom prst="rect">
            <a:avLst/>
          </a:prstGeom>
          <a:noFill/>
          <a:ln w="9525" algn="ctr">
            <a:noFill/>
            <a:miter lim="800000"/>
            <a:headEnd/>
            <a:tailEnd/>
          </a:ln>
        </p:spPr>
        <p:txBody>
          <a:bodyPr lIns="82124" tIns="41061" rIns="82124" bIns="41061" anchor="b"/>
          <a:lstStyle/>
          <a:p>
            <a:pPr algn="l" defTabSz="814388">
              <a:lnSpc>
                <a:spcPct val="90000"/>
              </a:lnSpc>
              <a:defRPr/>
            </a:pPr>
            <a:r>
              <a:rPr lang="en-US" sz="3200" b="1" kern="0" dirty="0">
                <a:solidFill>
                  <a:srgbClr val="708CA1"/>
                </a:solidFill>
                <a:latin typeface="+mj-lt"/>
                <a:ea typeface="+mj-ea"/>
                <a:cs typeface="+mj-cs"/>
              </a:rPr>
              <a:t>Chapter 1: Best Practices (Cont.)</a:t>
            </a:r>
          </a:p>
        </p:txBody>
      </p:sp>
      <p:sp>
        <p:nvSpPr>
          <p:cNvPr id="6" name="Content Placeholder 1"/>
          <p:cNvSpPr txBox="1">
            <a:spLocks/>
          </p:cNvSpPr>
          <p:nvPr/>
        </p:nvSpPr>
        <p:spPr>
          <a:xfrm>
            <a:off x="655637" y="2113977"/>
            <a:ext cx="8209438" cy="4005621"/>
          </a:xfrm>
          <a:prstGeom prst="rect">
            <a:avLst/>
          </a:prstGeom>
        </p:spPr>
        <p:txBody>
          <a:bodyPr/>
          <a:lst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a:lstStyle>
          <a:p>
            <a:pPr marL="0" indent="0">
              <a:buFont typeface="Wingdings" charset="0"/>
              <a:buNone/>
            </a:pPr>
            <a:r>
              <a:rPr lang="en-US" sz="2000" kern="0" dirty="0"/>
              <a:t>What are the dangers associated with a hacker or an unauthorized person accessing the following sensitive sources of information?</a:t>
            </a:r>
          </a:p>
          <a:p>
            <a:r>
              <a:rPr lang="en-US" sz="2000" kern="0" dirty="0"/>
              <a:t>Medical records</a:t>
            </a:r>
          </a:p>
          <a:p>
            <a:r>
              <a:rPr lang="en-US" sz="2000" kern="0" dirty="0"/>
              <a:t>Educational records</a:t>
            </a:r>
          </a:p>
          <a:p>
            <a:r>
              <a:rPr lang="en-US" sz="2000" kern="0" dirty="0"/>
              <a:t>Employment information or records</a:t>
            </a:r>
          </a:p>
          <a:p>
            <a:r>
              <a:rPr lang="en-US" sz="2000" kern="0" dirty="0"/>
              <a:t>Financial information or records</a:t>
            </a:r>
          </a:p>
          <a:p>
            <a:r>
              <a:rPr lang="en-US" sz="2000" kern="0" dirty="0"/>
              <a:t>Online information on social media</a:t>
            </a:r>
          </a:p>
          <a:p>
            <a:r>
              <a:rPr lang="en-US" sz="2000" kern="0" dirty="0"/>
              <a:t>Personal identification data like social security numbers or credit card numbers</a:t>
            </a:r>
          </a:p>
        </p:txBody>
      </p:sp>
      <p:sp>
        <p:nvSpPr>
          <p:cNvPr id="7" name="TextBox 6"/>
          <p:cNvSpPr txBox="1"/>
          <p:nvPr/>
        </p:nvSpPr>
        <p:spPr>
          <a:xfrm>
            <a:off x="655639" y="6143932"/>
            <a:ext cx="6279970" cy="286232"/>
          </a:xfrm>
          <a:prstGeom prst="rect">
            <a:avLst/>
          </a:prstGeom>
          <a:noFill/>
        </p:spPr>
        <p:txBody>
          <a:bodyPr wrap="square" rtlCol="0">
            <a:spAutoFit/>
          </a:bodyPr>
          <a:lstStyle/>
          <a:p>
            <a:pPr algn="l"/>
            <a:r>
              <a:rPr lang="en-US" sz="1400" dirty="0"/>
              <a:t>Other types of data like access credentials can also pose risks.</a:t>
            </a:r>
          </a:p>
        </p:txBody>
      </p:sp>
      <p:sp>
        <p:nvSpPr>
          <p:cNvPr id="8" name="TextBox 7"/>
          <p:cNvSpPr txBox="1"/>
          <p:nvPr/>
        </p:nvSpPr>
        <p:spPr>
          <a:xfrm>
            <a:off x="655638" y="1543269"/>
            <a:ext cx="8209437" cy="264688"/>
          </a:xfrm>
          <a:prstGeom prst="rect">
            <a:avLst/>
          </a:prstGeom>
          <a:noFill/>
        </p:spPr>
        <p:txBody>
          <a:bodyPr wrap="square" rtlCol="0">
            <a:spAutoFit/>
          </a:bodyPr>
          <a:lstStyle/>
          <a:p>
            <a:pPr algn="l">
              <a:lnSpc>
                <a:spcPct val="80000"/>
              </a:lnSpc>
              <a:buFontTx/>
              <a:buNone/>
            </a:pPr>
            <a:r>
              <a:rPr lang="en-US" sz="1400" dirty="0"/>
              <a:t>This slide can be used to start a class discussion.</a:t>
            </a:r>
          </a:p>
        </p:txBody>
      </p:sp>
    </p:spTree>
    <p:extLst>
      <p:ext uri="{BB962C8B-B14F-4D97-AF65-F5344CB8AC3E}">
        <p14:creationId xmlns:p14="http://schemas.microsoft.com/office/powerpoint/2010/main" val="2876056040"/>
      </p:ext>
    </p:extLst>
  </p:cSld>
  <p:clrMapOvr>
    <a:masterClrMapping/>
  </p:clrMapOvr>
  <p:transition>
    <p:wipe dir="r"/>
  </p:transition>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3"/>
          <p:cNvSpPr txBox="1">
            <a:spLocks noChangeArrowheads="1"/>
          </p:cNvSpPr>
          <p:nvPr/>
        </p:nvSpPr>
        <p:spPr bwMode="auto">
          <a:xfrm>
            <a:off x="655638" y="609600"/>
            <a:ext cx="8145462" cy="838200"/>
          </a:xfrm>
          <a:prstGeom prst="rect">
            <a:avLst/>
          </a:prstGeom>
          <a:noFill/>
          <a:ln w="9525" algn="ctr">
            <a:noFill/>
            <a:miter lim="800000"/>
            <a:headEnd/>
            <a:tailEnd/>
          </a:ln>
        </p:spPr>
        <p:txBody>
          <a:bodyPr lIns="82124" tIns="41061" rIns="82124" bIns="41061" anchor="b"/>
          <a:lstStyle/>
          <a:p>
            <a:pPr algn="l" defTabSz="814388">
              <a:lnSpc>
                <a:spcPct val="90000"/>
              </a:lnSpc>
              <a:defRPr/>
            </a:pPr>
            <a:r>
              <a:rPr lang="en-US" sz="3200" b="1" kern="0" dirty="0">
                <a:solidFill>
                  <a:srgbClr val="708CA1"/>
                </a:solidFill>
                <a:latin typeface="+mj-lt"/>
                <a:ea typeface="+mj-ea"/>
                <a:cs typeface="+mj-cs"/>
              </a:rPr>
              <a:t>Chapter 1: Best Practices (Cont.)</a:t>
            </a:r>
          </a:p>
        </p:txBody>
      </p:sp>
      <p:sp>
        <p:nvSpPr>
          <p:cNvPr id="8" name="TextBox 7"/>
          <p:cNvSpPr txBox="1"/>
          <p:nvPr/>
        </p:nvSpPr>
        <p:spPr>
          <a:xfrm>
            <a:off x="655639" y="1543269"/>
            <a:ext cx="7137734" cy="1815882"/>
          </a:xfrm>
          <a:prstGeom prst="rect">
            <a:avLst/>
          </a:prstGeom>
          <a:noFill/>
        </p:spPr>
        <p:txBody>
          <a:bodyPr wrap="square" rtlCol="0">
            <a:spAutoFit/>
          </a:bodyPr>
          <a:lstStyle/>
          <a:p>
            <a:pPr algn="l">
              <a:lnSpc>
                <a:spcPct val="80000"/>
              </a:lnSpc>
              <a:buFontTx/>
              <a:buNone/>
            </a:pPr>
            <a:r>
              <a:rPr lang="en-US" sz="2000" dirty="0"/>
              <a:t>Students have many new opportunities to participate in cybersecurity-related skills competitions. These competitions help build problem-solving skills,  and promote team work and critical thinking. Visit the links below to learn more about student cybersecurity competitions:</a:t>
            </a:r>
          </a:p>
          <a:p>
            <a:pPr algn="l">
              <a:lnSpc>
                <a:spcPct val="80000"/>
              </a:lnSpc>
            </a:pPr>
            <a:endParaRPr lang="en-US" sz="2000" dirty="0"/>
          </a:p>
          <a:p>
            <a:pPr marL="285750" indent="-285750" algn="l">
              <a:lnSpc>
                <a:spcPct val="80000"/>
              </a:lnSpc>
              <a:buFont typeface="Arial" panose="020B0604020202020204" pitchFamily="34" charset="0"/>
              <a:buChar char="•"/>
            </a:pPr>
            <a:endParaRPr lang="en-US" sz="2000" dirty="0"/>
          </a:p>
        </p:txBody>
      </p:sp>
      <p:graphicFrame>
        <p:nvGraphicFramePr>
          <p:cNvPr id="2" name="Table 1"/>
          <p:cNvGraphicFramePr>
            <a:graphicFrameLocks noGrp="1"/>
          </p:cNvGraphicFramePr>
          <p:nvPr>
            <p:extLst>
              <p:ext uri="{D42A27DB-BD31-4B8C-83A1-F6EECF244321}">
                <p14:modId xmlns:p14="http://schemas.microsoft.com/office/powerpoint/2010/main" val="3980630068"/>
              </p:ext>
            </p:extLst>
          </p:nvPr>
        </p:nvGraphicFramePr>
        <p:xfrm>
          <a:off x="655638" y="3261945"/>
          <a:ext cx="7452946" cy="1728568"/>
        </p:xfrm>
        <a:graphic>
          <a:graphicData uri="http://schemas.openxmlformats.org/drawingml/2006/table">
            <a:tbl>
              <a:tblPr firstRow="1" bandRow="1">
                <a:tableStyleId>{5C22544A-7EE6-4342-B048-85BDC9FD1C3A}</a:tableStyleId>
              </a:tblPr>
              <a:tblGrid>
                <a:gridCol w="2951285">
                  <a:extLst>
                    <a:ext uri="{9D8B030D-6E8A-4147-A177-3AD203B41FA5}">
                      <a16:colId xmlns:a16="http://schemas.microsoft.com/office/drawing/2014/main" val="20000"/>
                    </a:ext>
                  </a:extLst>
                </a:gridCol>
                <a:gridCol w="4501661">
                  <a:extLst>
                    <a:ext uri="{9D8B030D-6E8A-4147-A177-3AD203B41FA5}">
                      <a16:colId xmlns:a16="http://schemas.microsoft.com/office/drawing/2014/main" val="20001"/>
                    </a:ext>
                  </a:extLst>
                </a:gridCol>
              </a:tblGrid>
              <a:tr h="356968">
                <a:tc>
                  <a:txBody>
                    <a:bodyPr/>
                    <a:lstStyle/>
                    <a:p>
                      <a:pPr algn="ctr"/>
                      <a:r>
                        <a:rPr lang="en-US" dirty="0"/>
                        <a:t>Cybersecurity</a:t>
                      </a:r>
                      <a:r>
                        <a:rPr lang="en-US" baseline="0" dirty="0"/>
                        <a:t> Competitions</a:t>
                      </a:r>
                      <a:endParaRPr lang="en-US" dirty="0"/>
                    </a:p>
                  </a:txBody>
                  <a:tcPr/>
                </a:tc>
                <a:tc>
                  <a:txBody>
                    <a:bodyPr/>
                    <a:lstStyle/>
                    <a:p>
                      <a:pPr algn="ctr"/>
                      <a:r>
                        <a:rPr lang="en-US" dirty="0"/>
                        <a:t>URL Address</a:t>
                      </a:r>
                    </a:p>
                  </a:txBody>
                  <a:tcPr/>
                </a:tc>
                <a:extLst>
                  <a:ext uri="{0D108BD9-81ED-4DB2-BD59-A6C34878D82A}">
                    <a16:rowId xmlns:a16="http://schemas.microsoft.com/office/drawing/2014/main" val="10000"/>
                  </a:ext>
                </a:extLst>
              </a:tr>
              <a:tr h="356968">
                <a:tc>
                  <a:txBody>
                    <a:bodyPr/>
                    <a:lstStyle/>
                    <a:p>
                      <a:pPr algn="l">
                        <a:lnSpc>
                          <a:spcPct val="80000"/>
                        </a:lnSpc>
                      </a:pPr>
                      <a:r>
                        <a:rPr lang="en-US" sz="1800" dirty="0"/>
                        <a:t>CyberPatriot </a:t>
                      </a:r>
                      <a:endParaRPr lang="en-US" dirty="0"/>
                    </a:p>
                  </a:txBody>
                  <a:tcPr/>
                </a:tc>
                <a:tc>
                  <a:txBody>
                    <a:bodyPr/>
                    <a:lstStyle/>
                    <a:p>
                      <a:r>
                        <a:rPr lang="en-US" sz="1600" dirty="0">
                          <a:hlinkClick r:id="rId3"/>
                        </a:rPr>
                        <a:t>https://www.uscyberpatriot.org/</a:t>
                      </a:r>
                      <a:r>
                        <a:rPr lang="en-US" sz="1600" dirty="0"/>
                        <a:t> </a:t>
                      </a:r>
                    </a:p>
                  </a:txBody>
                  <a:tcPr/>
                </a:tc>
                <a:extLst>
                  <a:ext uri="{0D108BD9-81ED-4DB2-BD59-A6C34878D82A}">
                    <a16:rowId xmlns:a16="http://schemas.microsoft.com/office/drawing/2014/main" val="10001"/>
                  </a:ext>
                </a:extLst>
              </a:tr>
              <a:tr h="356968">
                <a:tc>
                  <a:txBody>
                    <a:bodyPr/>
                    <a:lstStyle/>
                    <a:p>
                      <a:r>
                        <a:rPr lang="en-US" dirty="0"/>
                        <a:t>US Cyber Challenge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hlinkClick r:id="rId4"/>
                        </a:rPr>
                        <a:t>http://www.uscyberchallenge.org/</a:t>
                      </a:r>
                      <a:endParaRPr lang="en-US" sz="1600" dirty="0"/>
                    </a:p>
                  </a:txBody>
                  <a:tcPr/>
                </a:tc>
                <a:extLst>
                  <a:ext uri="{0D108BD9-81ED-4DB2-BD59-A6C34878D82A}">
                    <a16:rowId xmlns:a16="http://schemas.microsoft.com/office/drawing/2014/main" val="10002"/>
                  </a:ext>
                </a:extLst>
              </a:tr>
              <a:tr h="356968">
                <a:tc>
                  <a:txBody>
                    <a:bodyPr/>
                    <a:lstStyle/>
                    <a:p>
                      <a:r>
                        <a:rPr lang="en-US" dirty="0"/>
                        <a:t>National Cyber League</a:t>
                      </a:r>
                    </a:p>
                  </a:txBody>
                  <a:tcPr/>
                </a:tc>
                <a:tc>
                  <a:txBody>
                    <a:bodyPr/>
                    <a:lstStyle/>
                    <a:p>
                      <a:r>
                        <a:rPr lang="en-US" sz="1600" dirty="0">
                          <a:hlinkClick r:id="rId5"/>
                        </a:rPr>
                        <a:t>http://www.nationalcyberleague.org/index.shtml</a:t>
                      </a:r>
                      <a:endParaRPr lang="en-US" sz="1600"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4077509437"/>
      </p:ext>
    </p:extLst>
  </p:cSld>
  <p:clrMapOvr>
    <a:masterClrMapping/>
  </p:clrMapOvr>
  <p:transition>
    <p:wipe dir="r"/>
  </p:transition>
</p:sld>
</file>

<file path=ppt/theme/theme1.xml><?xml version="1.0" encoding="utf-8"?>
<a:theme xmlns:a="http://schemas.openxmlformats.org/drawingml/2006/main" name="PPT-TMPLT-WHT_C">
  <a:themeElements>
    <a:clrScheme name="PPT-TMPLT-WHT_C 1">
      <a:dk1>
        <a:srgbClr val="000000"/>
      </a:dk1>
      <a:lt1>
        <a:srgbClr val="FFFFFF"/>
      </a:lt1>
      <a:dk2>
        <a:srgbClr val="0183B7"/>
      </a:dk2>
      <a:lt2>
        <a:srgbClr val="000000"/>
      </a:lt2>
      <a:accent1>
        <a:srgbClr val="0183B7"/>
      </a:accent1>
      <a:accent2>
        <a:srgbClr val="B21A1A"/>
      </a:accent2>
      <a:accent3>
        <a:srgbClr val="FFFFFF"/>
      </a:accent3>
      <a:accent4>
        <a:srgbClr val="000000"/>
      </a:accent4>
      <a:accent5>
        <a:srgbClr val="AAC1D8"/>
      </a:accent5>
      <a:accent6>
        <a:srgbClr val="A11616"/>
      </a:accent6>
      <a:hlink>
        <a:srgbClr val="83A2CF"/>
      </a:hlink>
      <a:folHlink>
        <a:srgbClr val="EFB525"/>
      </a:folHlink>
    </a:clrScheme>
    <a:fontScheme name="PPT-TMPLT-WHT_C">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82124" tIns="41061" rIns="82124" bIns="41061" numCol="1" anchor="ctr" anchorCtr="0" compatLnSpc="1">
        <a:prstTxWarp prst="textNoShape">
          <a:avLst/>
        </a:prstTxWarp>
        <a:spAutoFit/>
      </a:bodyPr>
      <a:lstStyle>
        <a:defPPr marL="0" marR="0" indent="0" algn="ctr" defTabSz="814388" rtl="0" eaLnBrk="0" fontAlgn="base" latinLnBrk="0" hangingPunct="0">
          <a:lnSpc>
            <a:spcPct val="9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82124" tIns="41061" rIns="82124" bIns="41061" numCol="1" anchor="ctr" anchorCtr="0" compatLnSpc="1">
        <a:prstTxWarp prst="textNoShape">
          <a:avLst/>
        </a:prstTxWarp>
        <a:spAutoFit/>
      </a:bodyPr>
      <a:lstStyle>
        <a:defPPr marL="0" marR="0" indent="0" algn="ctr" defTabSz="814388" rtl="0" eaLnBrk="0" fontAlgn="base" latinLnBrk="0" hangingPunct="0">
          <a:lnSpc>
            <a:spcPct val="9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lnDef>
  </a:objectDefaults>
  <a:extraClrSchemeLst>
    <a:extraClrScheme>
      <a:clrScheme name="PPT-TMPLT-WHT_C 1">
        <a:dk1>
          <a:srgbClr val="000000"/>
        </a:dk1>
        <a:lt1>
          <a:srgbClr val="FFFFFF"/>
        </a:lt1>
        <a:dk2>
          <a:srgbClr val="0183B7"/>
        </a:dk2>
        <a:lt2>
          <a:srgbClr val="000000"/>
        </a:lt2>
        <a:accent1>
          <a:srgbClr val="0183B7"/>
        </a:accent1>
        <a:accent2>
          <a:srgbClr val="B21A1A"/>
        </a:accent2>
        <a:accent3>
          <a:srgbClr val="FFFFFF"/>
        </a:accent3>
        <a:accent4>
          <a:srgbClr val="000000"/>
        </a:accent4>
        <a:accent5>
          <a:srgbClr val="AAC1D8"/>
        </a:accent5>
        <a:accent6>
          <a:srgbClr val="A11616"/>
        </a:accent6>
        <a:hlink>
          <a:srgbClr val="83A2CF"/>
        </a:hlink>
        <a:folHlink>
          <a:srgbClr val="EFB525"/>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NetAcad-4F_PPT-WHT_060408">
  <a:themeElements>
    <a:clrScheme name="Oct_2006_Cisco White Template 1">
      <a:dk1>
        <a:srgbClr val="000000"/>
      </a:dk1>
      <a:lt1>
        <a:srgbClr val="FFFFFF"/>
      </a:lt1>
      <a:dk2>
        <a:srgbClr val="0183B7"/>
      </a:dk2>
      <a:lt2>
        <a:srgbClr val="000000"/>
      </a:lt2>
      <a:accent1>
        <a:srgbClr val="0183B7"/>
      </a:accent1>
      <a:accent2>
        <a:srgbClr val="B21A1A"/>
      </a:accent2>
      <a:accent3>
        <a:srgbClr val="FFFFFF"/>
      </a:accent3>
      <a:accent4>
        <a:srgbClr val="000000"/>
      </a:accent4>
      <a:accent5>
        <a:srgbClr val="AAC1D8"/>
      </a:accent5>
      <a:accent6>
        <a:srgbClr val="A11616"/>
      </a:accent6>
      <a:hlink>
        <a:srgbClr val="83A2CF"/>
      </a:hlink>
      <a:folHlink>
        <a:srgbClr val="EFB525"/>
      </a:folHlink>
    </a:clrScheme>
    <a:fontScheme name="Oct_2006_Cisco White 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82124" tIns="41061" rIns="82124" bIns="41061" numCol="1" anchor="ctr" anchorCtr="0" compatLnSpc="1">
        <a:prstTxWarp prst="textNoShape">
          <a:avLst/>
        </a:prstTxWarp>
        <a:spAutoFit/>
      </a:bodyPr>
      <a:lstStyle>
        <a:defPPr marL="0" marR="0" indent="0" algn="ctr" defTabSz="814388" rtl="0" eaLnBrk="0" fontAlgn="base" latinLnBrk="0" hangingPunct="0">
          <a:lnSpc>
            <a:spcPct val="9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82124" tIns="41061" rIns="82124" bIns="41061" numCol="1" anchor="ctr" anchorCtr="0" compatLnSpc="1">
        <a:prstTxWarp prst="textNoShape">
          <a:avLst/>
        </a:prstTxWarp>
        <a:spAutoFit/>
      </a:bodyPr>
      <a:lstStyle>
        <a:defPPr marL="0" marR="0" indent="0" algn="ctr" defTabSz="814388" rtl="0" eaLnBrk="0" fontAlgn="base" latinLnBrk="0" hangingPunct="0">
          <a:lnSpc>
            <a:spcPct val="9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lnDef>
  </a:objectDefaults>
  <a:extraClrSchemeLst>
    <a:extraClrScheme>
      <a:clrScheme name="Oct_2006_Cisco White Template 1">
        <a:dk1>
          <a:srgbClr val="000000"/>
        </a:dk1>
        <a:lt1>
          <a:srgbClr val="FFFFFF"/>
        </a:lt1>
        <a:dk2>
          <a:srgbClr val="0183B7"/>
        </a:dk2>
        <a:lt2>
          <a:srgbClr val="000000"/>
        </a:lt2>
        <a:accent1>
          <a:srgbClr val="0183B7"/>
        </a:accent1>
        <a:accent2>
          <a:srgbClr val="B21A1A"/>
        </a:accent2>
        <a:accent3>
          <a:srgbClr val="FFFFFF"/>
        </a:accent3>
        <a:accent4>
          <a:srgbClr val="000000"/>
        </a:accent4>
        <a:accent5>
          <a:srgbClr val="AAC1D8"/>
        </a:accent5>
        <a:accent6>
          <a:srgbClr val="A11616"/>
        </a:accent6>
        <a:hlink>
          <a:srgbClr val="83A2CF"/>
        </a:hlink>
        <a:folHlink>
          <a:srgbClr val="EFB525"/>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27311</TotalTime>
  <Pages>28</Pages>
  <Words>3437</Words>
  <Application>Microsoft Office PowerPoint</Application>
  <PresentationFormat>On-screen Show (4:3)</PresentationFormat>
  <Paragraphs>361</Paragraphs>
  <Slides>48</Slides>
  <Notes>47</Notes>
  <HiddenSlides>10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48</vt:i4>
      </vt:variant>
    </vt:vector>
  </HeadingPairs>
  <TitlesOfParts>
    <vt:vector size="53" baseType="lpstr">
      <vt:lpstr>ＭＳ Ｐゴシック</vt:lpstr>
      <vt:lpstr>Arial</vt:lpstr>
      <vt:lpstr>Wingdings</vt:lpstr>
      <vt:lpstr>PPT-TMPLT-WHT_C</vt:lpstr>
      <vt:lpstr>NetAcad-4F_PPT-WHT_060408</vt:lpstr>
      <vt:lpstr>Instructor Materials Chapter 1: Cybersecurity – A World of Experts and Criminals</vt:lpstr>
      <vt:lpstr>Instructor Materials - Chapter 1 Planning Guide</vt:lpstr>
      <vt:lpstr>PowerPoint Presentation</vt:lpstr>
      <vt:lpstr>Chapter 1: Activities</vt:lpstr>
      <vt:lpstr>Chapter 1: Activities (Cont.)</vt:lpstr>
      <vt:lpstr>Chapter 1: Assessment</vt:lpstr>
      <vt:lpstr>PowerPoint Presentation</vt:lpstr>
      <vt:lpstr>PowerPoint Presentation</vt:lpstr>
      <vt:lpstr>PowerPoint Presentation</vt:lpstr>
      <vt:lpstr>Chapter 1: Additional Help</vt:lpstr>
      <vt:lpstr>PowerPoint Presentation</vt:lpstr>
      <vt:lpstr>Chapter 1: Cybersecurity - A World of Experts and Criminals</vt:lpstr>
      <vt:lpstr>Chapter 1 - Sections &amp; Objectives</vt:lpstr>
      <vt:lpstr>1.1  The Cybersecurity World</vt:lpstr>
      <vt:lpstr>The Cybersecurity World Cybersecurity Domains</vt:lpstr>
      <vt:lpstr>The Cybersecurity World Cybersecurity Domains (Cont.)</vt:lpstr>
      <vt:lpstr>1.2  Cybersecurity Criminals versus Cybersecurity Specialists</vt:lpstr>
      <vt:lpstr>Cybersecurity Criminals vs Cybersecurity Specialists Cybersecurity Criminals</vt:lpstr>
      <vt:lpstr>Cybersecurity Criminals versus Cybersecurity Specialists Cybersecurity Criminals (Cont.)</vt:lpstr>
      <vt:lpstr>Cybersecurity Criminals versus Cybersecurity Specialists Cybersecurity Criminals (Cont.)</vt:lpstr>
      <vt:lpstr>PowerPoint Presentation</vt:lpstr>
      <vt:lpstr>PowerPoint Presentation</vt:lpstr>
      <vt:lpstr>1.3  Common Threats</vt:lpstr>
      <vt:lpstr>Common Threats Threat Arenas</vt:lpstr>
      <vt:lpstr>Common Threats Threat Arenas (Cont.)</vt:lpstr>
      <vt:lpstr>Common Threats Threat Arenas (Cont.)</vt:lpstr>
      <vt:lpstr>Common Threats Threat Arenas (Cont.)</vt:lpstr>
      <vt:lpstr>Common Threats Threat Arenas (Cont.)</vt:lpstr>
      <vt:lpstr>1.4  Spreading Cybersecurity Threats</vt:lpstr>
      <vt:lpstr>Spreading Cybersecurity Threats  How Threats Spread</vt:lpstr>
      <vt:lpstr>Spreading Cybersecurity Threats  How Threats Spread (Cont.)</vt:lpstr>
      <vt:lpstr>Spreading Cybersecurity Threats  How Threats Spread (Cont.)</vt:lpstr>
      <vt:lpstr>Spreading Cybersecurity Threats  How Threats Spread (Cont.)</vt:lpstr>
      <vt:lpstr>Spreading Cybersecurity Threats  Threat Complexity</vt:lpstr>
      <vt:lpstr>Spreading Cybersecurity Threats  Threat Complexity (Cont.)</vt:lpstr>
      <vt:lpstr>1.5  Creating More Experts</vt:lpstr>
      <vt:lpstr>Creating More Experts A Workforce Framework for Cybersecurity</vt:lpstr>
      <vt:lpstr>Creating More Experts A Workforce Framework for Cybersecurity (Cont.)</vt:lpstr>
      <vt:lpstr>Creating More Experts  Online Cybersecurity Communities</vt:lpstr>
      <vt:lpstr>Creating More Experts  Online Cybersecurity Communities (Cont.)</vt:lpstr>
      <vt:lpstr>Creating More Experts Cybersecurity Certifications</vt:lpstr>
      <vt:lpstr>Creating More Experts Cybersecurity Certifications (Cont.)</vt:lpstr>
      <vt:lpstr>Creating More Experts Cybersecurity Certifications (Cont.)</vt:lpstr>
      <vt:lpstr>Creating More Experts Cybersecurity Certifications (Cont.)</vt:lpstr>
      <vt:lpstr>1.6  Chapter Summary</vt:lpstr>
      <vt:lpstr>Chapter Summary Summary</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ITE PC v4.0 Chapter 1</dc:title>
  <dc:creator>Karen Alderson</dc:creator>
  <cp:lastModifiedBy>Jane Gibbons -X (jagibbon - DEL ORO CONSULTING INC at Cisco)</cp:lastModifiedBy>
  <cp:revision>907</cp:revision>
  <cp:lastPrinted>1999-01-27T00:54:54Z</cp:lastPrinted>
  <dcterms:created xsi:type="dcterms:W3CDTF">2006-10-23T15:07:30Z</dcterms:created>
  <dcterms:modified xsi:type="dcterms:W3CDTF">2017-05-04T13:23:22Z</dcterms:modified>
</cp:coreProperties>
</file>

<file path=docProps/thumbnail.jpeg>
</file>